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73" r:id="rId2"/>
    <p:sldId id="289" r:id="rId3"/>
    <p:sldId id="290" r:id="rId4"/>
    <p:sldId id="259" r:id="rId5"/>
    <p:sldId id="283" r:id="rId6"/>
    <p:sldId id="261" r:id="rId7"/>
    <p:sldId id="293" r:id="rId8"/>
    <p:sldId id="294" r:id="rId9"/>
    <p:sldId id="295" r:id="rId10"/>
    <p:sldId id="296" r:id="rId11"/>
    <p:sldId id="297" r:id="rId12"/>
    <p:sldId id="298" r:id="rId13"/>
    <p:sldId id="307" r:id="rId14"/>
    <p:sldId id="299" r:id="rId15"/>
    <p:sldId id="301" r:id="rId16"/>
    <p:sldId id="302" r:id="rId17"/>
    <p:sldId id="303" r:id="rId18"/>
    <p:sldId id="308" r:id="rId19"/>
    <p:sldId id="309" r:id="rId20"/>
    <p:sldId id="31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varScale="1">
        <p:scale>
          <a:sx n="82" d="100"/>
          <a:sy n="82" d="100"/>
        </p:scale>
        <p:origin x="1502"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2536C-1BE5-4CD4-AAF1-CF45E41E93E8}" type="datetimeFigureOut">
              <a:rPr lang="en-US" smtClean="0"/>
              <a:pPr/>
              <a:t>3/11/2022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9CBAF-FCC0-48FC-9208-7DB5D56B6F3F}" type="slidenum">
              <a:rPr lang="en-US" smtClean="0"/>
              <a:pPr/>
              <a:t>‹#›</a:t>
            </a:fld>
            <a:endParaRPr lang="en-US"/>
          </a:p>
        </p:txBody>
      </p:sp>
    </p:spTree>
    <p:extLst>
      <p:ext uri="{BB962C8B-B14F-4D97-AF65-F5344CB8AC3E}">
        <p14:creationId xmlns:p14="http://schemas.microsoft.com/office/powerpoint/2010/main" val="1330606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4E6A40-FDEB-4B3E-A9B1-F1A40385F04D}" type="slidenum">
              <a:rPr lang="en-US" smtClean="0"/>
              <a:pPr/>
              <a:t>1</a:t>
            </a:fld>
            <a:endParaRPr lang="en-US"/>
          </a:p>
        </p:txBody>
      </p:sp>
    </p:spTree>
    <p:extLst>
      <p:ext uri="{BB962C8B-B14F-4D97-AF65-F5344CB8AC3E}">
        <p14:creationId xmlns:p14="http://schemas.microsoft.com/office/powerpoint/2010/main" val="202147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C9CBAF-FCC0-48FC-9208-7DB5D56B6F3F}" type="slidenum">
              <a:rPr lang="en-US" smtClean="0"/>
              <a:pPr/>
              <a:t>2</a:t>
            </a:fld>
            <a:endParaRPr lang="en-US"/>
          </a:p>
        </p:txBody>
      </p:sp>
    </p:spTree>
    <p:extLst>
      <p:ext uri="{BB962C8B-B14F-4D97-AF65-F5344CB8AC3E}">
        <p14:creationId xmlns:p14="http://schemas.microsoft.com/office/powerpoint/2010/main" val="1213567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2D32B5-4A78-482F-857D-2F4A7C5B592E}"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314259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D32B5-4A78-482F-857D-2F4A7C5B592E}"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1832741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D32B5-4A78-482F-857D-2F4A7C5B592E}"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249605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D32B5-4A78-482F-857D-2F4A7C5B592E}"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138982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2D32B5-4A78-482F-857D-2F4A7C5B592E}"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260190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2D32B5-4A78-482F-857D-2F4A7C5B592E}"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253051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2D32B5-4A78-482F-857D-2F4A7C5B592E}" type="datetimeFigureOut">
              <a:rPr lang="en-US" smtClean="0"/>
              <a:pPr/>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3982676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2D32B5-4A78-482F-857D-2F4A7C5B592E}" type="datetimeFigureOut">
              <a:rPr lang="en-US" smtClean="0"/>
              <a:pPr/>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350064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D32B5-4A78-482F-857D-2F4A7C5B592E}" type="datetimeFigureOut">
              <a:rPr lang="en-US" smtClean="0"/>
              <a:pPr/>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330672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2D32B5-4A78-482F-857D-2F4A7C5B592E}"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534147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2D32B5-4A78-482F-857D-2F4A7C5B592E}"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A9C03-68A4-4CC5-B829-782EFD0D24B5}" type="slidenum">
              <a:rPr lang="en-US" smtClean="0"/>
              <a:pPr/>
              <a:t>‹#›</a:t>
            </a:fld>
            <a:endParaRPr lang="en-US"/>
          </a:p>
        </p:txBody>
      </p:sp>
    </p:spTree>
    <p:extLst>
      <p:ext uri="{BB962C8B-B14F-4D97-AF65-F5344CB8AC3E}">
        <p14:creationId xmlns:p14="http://schemas.microsoft.com/office/powerpoint/2010/main" val="2247968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2D32B5-4A78-482F-857D-2F4A7C5B592E}" type="datetimeFigureOut">
              <a:rPr lang="en-US" smtClean="0"/>
              <a:pPr/>
              <a:t>3/11/2022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A9C03-68A4-4CC5-B829-782EFD0D24B5}" type="slidenum">
              <a:rPr lang="en-US" smtClean="0"/>
              <a:pPr/>
              <a:t>‹#›</a:t>
            </a:fld>
            <a:endParaRPr lang="en-US"/>
          </a:p>
        </p:txBody>
      </p:sp>
    </p:spTree>
    <p:extLst>
      <p:ext uri="{BB962C8B-B14F-4D97-AF65-F5344CB8AC3E}">
        <p14:creationId xmlns:p14="http://schemas.microsoft.com/office/powerpoint/2010/main" val="2405717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youtube.com/watch?v=ttdtdLfn9HU&amp;ab_channel=Aftertuto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447015" y="3041100"/>
            <a:ext cx="8334375" cy="1074653"/>
          </a:xfrm>
          <a:prstGeom prst="rect">
            <a:avLst/>
          </a:prstGeom>
          <a:solidFill>
            <a:srgbClr val="FF0000"/>
          </a:solidFill>
          <a:ln w="38100">
            <a:solidFill>
              <a:schemeClr val="accent1">
                <a:lumMod val="75000"/>
              </a:schemeClr>
            </a:solidFill>
          </a:ln>
          <a:effectLst/>
        </p:spPr>
        <p:txBody>
          <a:bodyPr lIns="90488" tIns="44450" rIns="90488" bIns="4445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 Quantum Free Electron Theory and band Theory</a:t>
            </a:r>
            <a:endParaRPr lang="en-US" sz="3200" dirty="0">
              <a:solidFill>
                <a:schemeClr val="bg1"/>
              </a:solidFill>
            </a:endParaRPr>
          </a:p>
        </p:txBody>
      </p:sp>
      <p:grpSp>
        <p:nvGrpSpPr>
          <p:cNvPr id="5" name="Group 4"/>
          <p:cNvGrpSpPr/>
          <p:nvPr/>
        </p:nvGrpSpPr>
        <p:grpSpPr>
          <a:xfrm>
            <a:off x="0" y="0"/>
            <a:ext cx="9144000" cy="1147614"/>
            <a:chOff x="0" y="0"/>
            <a:chExt cx="9144000" cy="105971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064" y="0"/>
              <a:ext cx="1497936" cy="105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5"/>
          <p:cNvSpPr txBox="1">
            <a:spLocks noChangeArrowheads="1"/>
          </p:cNvSpPr>
          <p:nvPr/>
        </p:nvSpPr>
        <p:spPr bwMode="auto">
          <a:xfrm>
            <a:off x="2589291" y="6538913"/>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18PYB103J Module-I Lecture-1</a:t>
            </a:r>
          </a:p>
        </p:txBody>
      </p:sp>
      <p:sp>
        <p:nvSpPr>
          <p:cNvPr id="8" name="Slide Number Placeholder 7"/>
          <p:cNvSpPr>
            <a:spLocks noGrp="1"/>
          </p:cNvSpPr>
          <p:nvPr>
            <p:ph type="sldNum" sz="quarter" idx="12"/>
          </p:nvPr>
        </p:nvSpPr>
        <p:spPr/>
        <p:txBody>
          <a:bodyPr/>
          <a:lstStyle/>
          <a:p>
            <a:fld id="{0F0D45F2-F159-4654-BF31-03E95E875D27}" type="slidenum">
              <a:rPr lang="en-US" smtClean="0"/>
              <a:pPr/>
              <a:t>1</a:t>
            </a:fld>
            <a:endParaRPr lang="en-US" dirty="0"/>
          </a:p>
        </p:txBody>
      </p:sp>
      <p:sp>
        <p:nvSpPr>
          <p:cNvPr id="9" name="TextBox 5"/>
          <p:cNvSpPr txBox="1">
            <a:spLocks noChangeArrowheads="1"/>
          </p:cNvSpPr>
          <p:nvPr/>
        </p:nvSpPr>
        <p:spPr bwMode="auto">
          <a:xfrm>
            <a:off x="520504" y="1480828"/>
            <a:ext cx="862349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b="1" dirty="0">
                <a:solidFill>
                  <a:srgbClr val="000099"/>
                </a:solidFill>
                <a:latin typeface="Times New Roman" panose="02020603050405020304" pitchFamily="18" charset="0"/>
                <a:cs typeface="Times New Roman" panose="02020603050405020304" pitchFamily="18" charset="0"/>
              </a:rPr>
              <a:t>DEPARTMENT OF PHYSICS AND NANOTECHNOLOGY</a:t>
            </a:r>
          </a:p>
          <a:p>
            <a:pPr algn="ctr" eaLnBrk="1" hangingPunct="1"/>
            <a:r>
              <a:rPr lang="en-US" b="1" dirty="0">
                <a:solidFill>
                  <a:srgbClr val="000099"/>
                </a:solidFill>
                <a:latin typeface="Times New Roman" panose="02020603050405020304" pitchFamily="18" charset="0"/>
                <a:cs typeface="Times New Roman" panose="02020603050405020304" pitchFamily="18" charset="0"/>
              </a:rPr>
              <a:t>SRM INSTITUTE OF SCIENCE AND TECHNOLOGY</a:t>
            </a:r>
          </a:p>
          <a:p>
            <a:pPr algn="ctr" eaLnBrk="1" hangingPunct="1"/>
            <a:endParaRPr lang="en-US" sz="1600" b="1" dirty="0">
              <a:solidFill>
                <a:srgbClr val="000099"/>
              </a:solidFill>
              <a:latin typeface="Times New Roman" panose="02020603050405020304" pitchFamily="18" charset="0"/>
              <a:cs typeface="Times New Roman" panose="02020603050405020304" pitchFamily="18" charset="0"/>
            </a:endParaRPr>
          </a:p>
          <a:p>
            <a:pPr algn="ctr" eaLnBrk="1" hangingPunct="1"/>
            <a:r>
              <a:rPr lang="en-US" b="1" dirty="0">
                <a:latin typeface="Times New Roman" panose="02020603050405020304" pitchFamily="18" charset="0"/>
                <a:cs typeface="Times New Roman" panose="02020603050405020304" pitchFamily="18" charset="0"/>
              </a:rPr>
              <a:t>18PY103J – Physics: Semiconductor Physics</a:t>
            </a:r>
          </a:p>
          <a:p>
            <a:pPr algn="ctr" eaLnBrk="1" hangingPunct="1"/>
            <a:r>
              <a:rPr lang="en-US" b="1" dirty="0">
                <a:latin typeface="Times New Roman" panose="02020603050405020304" pitchFamily="18" charset="0"/>
                <a:cs typeface="Times New Roman" panose="02020603050405020304" pitchFamily="18" charset="0"/>
              </a:rPr>
              <a:t>Module-I, Lecture-2</a:t>
            </a:r>
          </a:p>
          <a:p>
            <a:pPr eaLnBrk="1" hangingPunct="1"/>
            <a:endParaRPr lang="en-US" sz="1200" b="1" dirty="0">
              <a:latin typeface="Times New Roman" panose="02020603050405020304" pitchFamily="18" charset="0"/>
              <a:cs typeface="Times New Roman" panose="02020603050405020304" pitchFamily="18" charset="0"/>
            </a:endParaRPr>
          </a:p>
          <a:p>
            <a:pPr eaLnBrk="1" hangingPunct="1"/>
            <a:endParaRPr lang="en-US" sz="1200" b="1" dirty="0">
              <a:latin typeface="Times New Roman" panose="02020603050405020304" pitchFamily="18" charset="0"/>
              <a:cs typeface="Times New Roman" panose="02020603050405020304" pitchFamily="18" charset="0"/>
            </a:endParaRPr>
          </a:p>
        </p:txBody>
      </p:sp>
      <p:pic>
        <p:nvPicPr>
          <p:cNvPr id="11" name="Picture 10" descr="giphy.gif"/>
          <p:cNvPicPr>
            <a:picLocks noChangeAspect="1"/>
          </p:cNvPicPr>
          <p:nvPr/>
        </p:nvPicPr>
        <p:blipFill>
          <a:blip r:embed="rId5" cstate="print"/>
          <a:stretch>
            <a:fillRect/>
          </a:stretch>
        </p:blipFill>
        <p:spPr>
          <a:xfrm>
            <a:off x="3784209" y="4329332"/>
            <a:ext cx="2218005" cy="2218005"/>
          </a:xfrm>
          <a:prstGeom prst="rect">
            <a:avLst/>
          </a:prstGeom>
        </p:spPr>
      </p:pic>
    </p:spTree>
    <p:extLst>
      <p:ext uri="{BB962C8B-B14F-4D97-AF65-F5344CB8AC3E}">
        <p14:creationId xmlns:p14="http://schemas.microsoft.com/office/powerpoint/2010/main" val="3756395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553200" y="6326188"/>
            <a:ext cx="2133600" cy="365125"/>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F128D3D-C030-4848-B5A9-F499C8328AF0}" type="slidenum">
              <a:rPr lang="en-US">
                <a:solidFill>
                  <a:srgbClr val="FFFFFF"/>
                </a:solidFill>
                <a:latin typeface="Calibri" panose="020F0502020204030204" pitchFamily="34" charset="0"/>
              </a:rPr>
              <a:pPr eaLnBrk="1" hangingPunct="1"/>
              <a:t>10</a:t>
            </a:fld>
            <a:endParaRPr lang="en-US" dirty="0">
              <a:solidFill>
                <a:srgbClr val="FFFFFF"/>
              </a:solidFill>
              <a:latin typeface="Calibri" panose="020F0502020204030204" pitchFamily="34" charset="0"/>
            </a:endParaRPr>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0" y="104775"/>
            <a:ext cx="133508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3"/>
          <p:cNvSpPr>
            <a:spLocks noChangeArrowheads="1"/>
          </p:cNvSpPr>
          <p:nvPr/>
        </p:nvSpPr>
        <p:spPr bwMode="auto">
          <a:xfrm>
            <a:off x="241300" y="979488"/>
            <a:ext cx="5540522" cy="471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sz="2200" dirty="0">
                <a:latin typeface="Times New Roman" panose="02020603050405020304" pitchFamily="18" charset="0"/>
                <a:cs typeface="Times New Roman" panose="02020603050405020304" pitchFamily="18" charset="0"/>
              </a:rPr>
              <a:t>According to Quantum mechanics moving particles has some sort of wave motion</a:t>
            </a:r>
          </a:p>
          <a:p>
            <a:pPr algn="just" eaLnBrk="1" hangingPunct="1"/>
            <a:r>
              <a:rPr lang="en-US" sz="2200" dirty="0">
                <a:latin typeface="Times New Roman" panose="02020603050405020304" pitchFamily="18" charset="0"/>
                <a:cs typeface="Times New Roman" panose="02020603050405020304" pitchFamily="18" charset="0"/>
              </a:rPr>
              <a:t>Then wavelength </a:t>
            </a:r>
            <a:r>
              <a:rPr lang="el-GR" sz="2200" b="1" dirty="0">
                <a:solidFill>
                  <a:srgbClr val="FF0000"/>
                </a:solidFill>
                <a:latin typeface="Times New Roman" panose="02020603050405020304" pitchFamily="18" charset="0"/>
                <a:cs typeface="Times New Roman" panose="02020603050405020304" pitchFamily="18" charset="0"/>
              </a:rPr>
              <a:t>λ</a:t>
            </a:r>
            <a:r>
              <a:rPr lang="en-US" sz="2200" b="1" dirty="0">
                <a:solidFill>
                  <a:srgbClr val="FF0000"/>
                </a:solidFill>
                <a:latin typeface="Times New Roman" panose="02020603050405020304" pitchFamily="18" charset="0"/>
                <a:cs typeface="Times New Roman" panose="02020603050405020304" pitchFamily="18" charset="0"/>
              </a:rPr>
              <a:t>=h/p </a:t>
            </a:r>
            <a:r>
              <a:rPr lang="en-US" sz="2200" dirty="0">
                <a:latin typeface="Times New Roman" panose="02020603050405020304" pitchFamily="18" charset="0"/>
                <a:cs typeface="Times New Roman" panose="02020603050405020304" pitchFamily="18" charset="0"/>
              </a:rPr>
              <a:t>(De-Broglie wavelength)</a:t>
            </a:r>
          </a:p>
          <a:p>
            <a:pPr algn="just" eaLnBrk="1" hangingPunct="1"/>
            <a:endParaRPr lang="en-US" sz="2200" dirty="0">
              <a:latin typeface="Times New Roman" panose="02020603050405020304" pitchFamily="18" charset="0"/>
              <a:cs typeface="Times New Roman" panose="02020603050405020304" pitchFamily="18" charset="0"/>
            </a:endParaRPr>
          </a:p>
          <a:p>
            <a:pPr algn="just" eaLnBrk="1" hangingPunct="1"/>
            <a:r>
              <a:rPr lang="en-US" sz="2200" dirty="0">
                <a:latin typeface="Times New Roman" panose="02020603050405020304" pitchFamily="18" charset="0"/>
                <a:cs typeface="Times New Roman" panose="02020603050405020304" pitchFamily="18" charset="0"/>
              </a:rPr>
              <a:t>To characterize moving particle having wave motion-(</a:t>
            </a:r>
            <a:r>
              <a:rPr lang="el-GR" sz="2200" dirty="0">
                <a:latin typeface="Times New Roman" panose="02020603050405020304" pitchFamily="18" charset="0"/>
                <a:cs typeface="Times New Roman" panose="02020603050405020304" pitchFamily="18" charset="0"/>
              </a:rPr>
              <a:t>ψ</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wavefunction</a:t>
            </a:r>
            <a:r>
              <a:rPr lang="en-US" sz="2200" dirty="0">
                <a:latin typeface="Times New Roman" panose="02020603050405020304" pitchFamily="18" charset="0"/>
                <a:cs typeface="Times New Roman" panose="02020603050405020304" pitchFamily="18" charset="0"/>
              </a:rPr>
              <a:t> is introduced</a:t>
            </a:r>
          </a:p>
          <a:p>
            <a:pPr algn="just" eaLnBrk="1" hangingPunct="1"/>
            <a:r>
              <a:rPr lang="en-US" sz="2200" dirty="0">
                <a:latin typeface="Times New Roman" panose="02020603050405020304" pitchFamily="18" charset="0"/>
                <a:cs typeface="Times New Roman" panose="02020603050405020304" pitchFamily="18" charset="0"/>
              </a:rPr>
              <a:t>According to quantum theory of free electrons energy of a free electron is given by</a:t>
            </a:r>
          </a:p>
          <a:p>
            <a:pPr algn="just" eaLnBrk="1" hangingPunct="1"/>
            <a:r>
              <a:rPr lang="en-US" sz="2200" b="1" dirty="0">
                <a:latin typeface="Times New Roman" panose="02020603050405020304" pitchFamily="18" charset="0"/>
                <a:cs typeface="Times New Roman" panose="02020603050405020304" pitchFamily="18" charset="0"/>
              </a:rPr>
              <a:t> </a:t>
            </a:r>
            <a:r>
              <a:rPr lang="en-US" sz="2200" b="1" dirty="0">
                <a:solidFill>
                  <a:srgbClr val="FF0000"/>
                </a:solidFill>
                <a:latin typeface="Times New Roman" panose="02020603050405020304" pitchFamily="18" charset="0"/>
                <a:cs typeface="Times New Roman" panose="02020603050405020304" pitchFamily="18" charset="0"/>
              </a:rPr>
              <a:t>En = n</a:t>
            </a:r>
            <a:r>
              <a:rPr lang="en-US" sz="2200" b="1" baseline="30000" dirty="0">
                <a:solidFill>
                  <a:srgbClr val="FF0000"/>
                </a:solidFill>
                <a:latin typeface="Times New Roman" panose="02020603050405020304" pitchFamily="18" charset="0"/>
                <a:cs typeface="Times New Roman" panose="02020603050405020304" pitchFamily="18" charset="0"/>
              </a:rPr>
              <a:t>2</a:t>
            </a:r>
            <a:r>
              <a:rPr lang="en-US" sz="2200" b="1" dirty="0">
                <a:solidFill>
                  <a:srgbClr val="FF0000"/>
                </a:solidFill>
                <a:latin typeface="Times New Roman" panose="02020603050405020304" pitchFamily="18" charset="0"/>
                <a:cs typeface="Times New Roman" panose="02020603050405020304" pitchFamily="18" charset="0"/>
              </a:rPr>
              <a:t>h</a:t>
            </a:r>
            <a:r>
              <a:rPr lang="en-US" sz="2200" b="1" baseline="30000" dirty="0">
                <a:solidFill>
                  <a:srgbClr val="FF0000"/>
                </a:solidFill>
                <a:latin typeface="Times New Roman" panose="02020603050405020304" pitchFamily="18" charset="0"/>
                <a:cs typeface="Times New Roman" panose="02020603050405020304" pitchFamily="18" charset="0"/>
              </a:rPr>
              <a:t>2</a:t>
            </a:r>
            <a:r>
              <a:rPr lang="en-US" sz="2200" b="1" dirty="0">
                <a:solidFill>
                  <a:srgbClr val="FF0000"/>
                </a:solidFill>
                <a:latin typeface="Times New Roman" panose="02020603050405020304" pitchFamily="18" charset="0"/>
                <a:cs typeface="Times New Roman" panose="02020603050405020304" pitchFamily="18" charset="0"/>
              </a:rPr>
              <a:t>/8mL</a:t>
            </a:r>
            <a:r>
              <a:rPr lang="en-US" sz="2200" b="1" baseline="30000" dirty="0">
                <a:solidFill>
                  <a:srgbClr val="FF0000"/>
                </a:solidFill>
                <a:latin typeface="Times New Roman" panose="02020603050405020304" pitchFamily="18" charset="0"/>
                <a:cs typeface="Times New Roman" panose="02020603050405020304" pitchFamily="18" charset="0"/>
              </a:rPr>
              <a:t>2</a:t>
            </a:r>
          </a:p>
          <a:p>
            <a:pPr algn="just" eaLnBrk="1" hangingPunct="1"/>
            <a:endParaRPr lang="en-US" sz="2200" baseline="30000" dirty="0">
              <a:latin typeface="Times New Roman" panose="02020603050405020304" pitchFamily="18" charset="0"/>
              <a:cs typeface="Times New Roman" panose="02020603050405020304" pitchFamily="18" charset="0"/>
            </a:endParaRPr>
          </a:p>
          <a:p>
            <a:pPr algn="just" eaLnBrk="1" hangingPunct="1"/>
            <a:r>
              <a:rPr lang="en-US" sz="2200" dirty="0">
                <a:latin typeface="Times New Roman" panose="02020603050405020304" pitchFamily="18" charset="0"/>
                <a:cs typeface="Times New Roman" panose="02020603050405020304" pitchFamily="18" charset="0"/>
              </a:rPr>
              <a:t>• According to quantum theory of free electrons the electrical conductivity is given by</a:t>
            </a:r>
          </a:p>
          <a:p>
            <a:pPr algn="just" eaLnBrk="1" hangingPunct="1"/>
            <a:r>
              <a:rPr lang="en-US" sz="2200" b="1" dirty="0">
                <a:solidFill>
                  <a:srgbClr val="FF0000"/>
                </a:solidFill>
                <a:latin typeface="Times New Roman" panose="02020603050405020304" pitchFamily="18" charset="0"/>
                <a:cs typeface="Times New Roman" panose="02020603050405020304" pitchFamily="18" charset="0"/>
              </a:rPr>
              <a:t> σ = ne</a:t>
            </a:r>
            <a:r>
              <a:rPr lang="en-US" sz="2200" b="1" baseline="30000" dirty="0">
                <a:solidFill>
                  <a:srgbClr val="FF0000"/>
                </a:solidFill>
                <a:latin typeface="Times New Roman" panose="02020603050405020304" pitchFamily="18" charset="0"/>
                <a:cs typeface="Times New Roman" panose="02020603050405020304" pitchFamily="18" charset="0"/>
              </a:rPr>
              <a:t>2</a:t>
            </a:r>
            <a:r>
              <a:rPr lang="en-US" sz="2200" b="1" dirty="0">
                <a:solidFill>
                  <a:srgbClr val="FF0000"/>
                </a:solidFill>
                <a:latin typeface="Times New Roman" panose="02020603050405020304" pitchFamily="18" charset="0"/>
                <a:cs typeface="Times New Roman" panose="02020603050405020304" pitchFamily="18" charset="0"/>
              </a:rPr>
              <a:t>T/m</a:t>
            </a:r>
          </a:p>
        </p:txBody>
      </p:sp>
      <p:sp>
        <p:nvSpPr>
          <p:cNvPr id="10" name="TextBox 5"/>
          <p:cNvSpPr txBox="1">
            <a:spLocks noChangeArrowheads="1"/>
          </p:cNvSpPr>
          <p:nvPr/>
        </p:nvSpPr>
        <p:spPr bwMode="auto">
          <a:xfrm>
            <a:off x="2895600" y="67056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18PYB103J Module-I Lecture-1</a:t>
            </a:r>
          </a:p>
        </p:txBody>
      </p:sp>
      <p:sp>
        <p:nvSpPr>
          <p:cNvPr id="7" name="Line 3"/>
          <p:cNvSpPr>
            <a:spLocks noChangeShapeType="1"/>
          </p:cNvSpPr>
          <p:nvPr/>
        </p:nvSpPr>
        <p:spPr bwMode="auto">
          <a:xfrm>
            <a:off x="536559" y="1046831"/>
            <a:ext cx="7212013" cy="20638"/>
          </a:xfrm>
          <a:prstGeom prst="line">
            <a:avLst/>
          </a:prstGeom>
          <a:noFill/>
          <a:ln w="28575">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dirty="0"/>
          </a:p>
        </p:txBody>
      </p:sp>
      <p:sp>
        <p:nvSpPr>
          <p:cNvPr id="3" name="Rectangle 2"/>
          <p:cNvSpPr/>
          <p:nvPr/>
        </p:nvSpPr>
        <p:spPr>
          <a:xfrm>
            <a:off x="1980458" y="365341"/>
            <a:ext cx="5643789" cy="461665"/>
          </a:xfrm>
          <a:prstGeom prst="rect">
            <a:avLst/>
          </a:prstGeom>
        </p:spPr>
        <p:txBody>
          <a:bodyPr wrap="none">
            <a:spAutoFit/>
          </a:bodyPr>
          <a:lstStyle/>
          <a:p>
            <a:r>
              <a:rPr lang="en-US" sz="2400" b="1" dirty="0">
                <a:solidFill>
                  <a:srgbClr val="000099"/>
                </a:solidFill>
                <a:latin typeface="Times New Roman" panose="02020603050405020304" pitchFamily="18" charset="0"/>
                <a:cs typeface="Times New Roman" panose="02020603050405020304" pitchFamily="18" charset="0"/>
              </a:rPr>
              <a:t>Quantum Free Electron Theory of Metals</a:t>
            </a:r>
          </a:p>
        </p:txBody>
      </p:sp>
      <p:pic>
        <p:nvPicPr>
          <p:cNvPr id="3074" name="Picture 2"/>
          <p:cNvPicPr>
            <a:picLocks noChangeAspect="1" noChangeArrowheads="1"/>
          </p:cNvPicPr>
          <p:nvPr/>
        </p:nvPicPr>
        <p:blipFill>
          <a:blip r:embed="rId4"/>
          <a:srcRect/>
          <a:stretch>
            <a:fillRect/>
          </a:stretch>
        </p:blipFill>
        <p:spPr bwMode="auto">
          <a:xfrm>
            <a:off x="2250832" y="5439712"/>
            <a:ext cx="2293033" cy="117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tom.gif"/>
          <p:cNvPicPr>
            <a:picLocks noChangeAspect="1"/>
          </p:cNvPicPr>
          <p:nvPr/>
        </p:nvPicPr>
        <p:blipFill>
          <a:blip r:embed="rId5"/>
          <a:stretch>
            <a:fillRect/>
          </a:stretch>
        </p:blipFill>
        <p:spPr>
          <a:xfrm>
            <a:off x="6080759" y="2152356"/>
            <a:ext cx="2574681" cy="2574681"/>
          </a:xfrm>
          <a:prstGeom prst="rect">
            <a:avLst/>
          </a:prstGeom>
        </p:spPr>
      </p:pic>
    </p:spTree>
    <p:extLst>
      <p:ext uri="{BB962C8B-B14F-4D97-AF65-F5344CB8AC3E}">
        <p14:creationId xmlns:p14="http://schemas.microsoft.com/office/powerpoint/2010/main" val="110151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553200" y="6326188"/>
            <a:ext cx="2133600" cy="365125"/>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293BF3-C120-4879-B844-B534124AA416}" type="slidenum">
              <a:rPr lang="en-US">
                <a:solidFill>
                  <a:srgbClr val="FFFFFF"/>
                </a:solidFill>
                <a:latin typeface="Calibri" panose="020F0502020204030204" pitchFamily="34" charset="0"/>
              </a:rPr>
              <a:pPr eaLnBrk="1" hangingPunct="1"/>
              <a:t>11</a:t>
            </a:fld>
            <a:endParaRPr lang="en-US">
              <a:solidFill>
                <a:srgbClr val="FFFFFF"/>
              </a:solidFill>
              <a:latin typeface="Calibri" panose="020F0502020204030204" pitchFamily="34" charset="0"/>
            </a:endParaRPr>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0" y="104775"/>
            <a:ext cx="133508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5"/>
          <p:cNvSpPr txBox="1">
            <a:spLocks noChangeArrowheads="1"/>
          </p:cNvSpPr>
          <p:nvPr/>
        </p:nvSpPr>
        <p:spPr bwMode="auto">
          <a:xfrm>
            <a:off x="2743200" y="65532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a:t>
            </a:r>
          </a:p>
        </p:txBody>
      </p:sp>
      <p:sp>
        <p:nvSpPr>
          <p:cNvPr id="12294" name="Rectangle 3"/>
          <p:cNvSpPr>
            <a:spLocks noChangeArrowheads="1"/>
          </p:cNvSpPr>
          <p:nvPr/>
        </p:nvSpPr>
        <p:spPr bwMode="auto">
          <a:xfrm>
            <a:off x="398463" y="1073150"/>
            <a:ext cx="6691654"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sz="2400" b="1" dirty="0">
                <a:solidFill>
                  <a:srgbClr val="C00000"/>
                </a:solidFill>
                <a:latin typeface="Times New Roman" panose="02020603050405020304" pitchFamily="18" charset="0"/>
                <a:cs typeface="Times New Roman" panose="02020603050405020304" pitchFamily="18" charset="0"/>
              </a:rPr>
              <a:t>MERITS OF QUANTUM FREE ELECTRON THEORY</a:t>
            </a:r>
          </a:p>
          <a:p>
            <a:pPr algn="just" eaLnBrk="1" hangingPunct="1"/>
            <a:endParaRPr lang="en-US" sz="2400" dirty="0">
              <a:solidFill>
                <a:srgbClr val="002060"/>
              </a:solidFill>
              <a:latin typeface="Times New Roman" panose="02020603050405020304" pitchFamily="18" charset="0"/>
              <a:cs typeface="Times New Roman" panose="02020603050405020304" pitchFamily="18" charset="0"/>
            </a:endParaRPr>
          </a:p>
          <a:p>
            <a:pPr algn="just" eaLnBrk="1" hangingPunct="1"/>
            <a:r>
              <a:rPr lang="en-US" sz="2400" dirty="0">
                <a:solidFill>
                  <a:srgbClr val="00206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 It successfully explains the electrical and thermal conductivity of metals.</a:t>
            </a:r>
          </a:p>
          <a:p>
            <a:pPr algn="just" eaLnBrk="1" hangingPunct="1"/>
            <a:endParaRPr lang="en-US" sz="2400" dirty="0">
              <a:latin typeface="Times New Roman" panose="02020603050405020304" pitchFamily="18" charset="0"/>
              <a:cs typeface="Times New Roman" panose="02020603050405020304" pitchFamily="18" charset="0"/>
            </a:endParaRPr>
          </a:p>
          <a:p>
            <a:pPr algn="just" eaLnBrk="1" hangingPunct="1"/>
            <a:r>
              <a:rPr lang="en-US" sz="2400" dirty="0">
                <a:latin typeface="Times New Roman" panose="02020603050405020304" pitchFamily="18" charset="0"/>
                <a:cs typeface="Times New Roman" panose="02020603050405020304" pitchFamily="18" charset="0"/>
              </a:rPr>
              <a:t> 2. We can explain the Thermionic phenomenon. </a:t>
            </a:r>
          </a:p>
          <a:p>
            <a:pPr algn="just" eaLnBrk="1" hangingPunct="1"/>
            <a:endParaRPr lang="en-US" sz="2400" dirty="0">
              <a:latin typeface="Times New Roman" panose="02020603050405020304" pitchFamily="18" charset="0"/>
              <a:cs typeface="Times New Roman" panose="02020603050405020304" pitchFamily="18" charset="0"/>
            </a:endParaRPr>
          </a:p>
          <a:p>
            <a:pPr algn="just" eaLnBrk="1" hangingPunct="1"/>
            <a:r>
              <a:rPr lang="en-US" sz="2400" dirty="0">
                <a:latin typeface="Times New Roman" panose="02020603050405020304" pitchFamily="18" charset="0"/>
                <a:cs typeface="Times New Roman" panose="02020603050405020304" pitchFamily="18" charset="0"/>
              </a:rPr>
              <a:t> 3. Temperature dependence of conductivity of metals can be explained by this theory. </a:t>
            </a:r>
          </a:p>
          <a:p>
            <a:pPr algn="just" eaLnBrk="1" hangingPunct="1"/>
            <a:endParaRPr lang="en-US" sz="2400" dirty="0">
              <a:latin typeface="Times New Roman" panose="02020603050405020304" pitchFamily="18" charset="0"/>
              <a:cs typeface="Times New Roman" panose="02020603050405020304" pitchFamily="18" charset="0"/>
            </a:endParaRPr>
          </a:p>
          <a:p>
            <a:pPr algn="just" eaLnBrk="1" hangingPunct="1"/>
            <a:r>
              <a:rPr lang="en-US" sz="2400" dirty="0">
                <a:latin typeface="Times New Roman" panose="02020603050405020304" pitchFamily="18" charset="0"/>
                <a:cs typeface="Times New Roman" panose="02020603050405020304" pitchFamily="18" charset="0"/>
              </a:rPr>
              <a:t> 4. It can explain the specific heat of metals.</a:t>
            </a:r>
          </a:p>
          <a:p>
            <a:pPr algn="just" eaLnBrk="1" hangingPunct="1"/>
            <a:endParaRPr lang="en-US" sz="2400" dirty="0">
              <a:latin typeface="Times New Roman" panose="02020603050405020304" pitchFamily="18" charset="0"/>
              <a:cs typeface="Times New Roman" panose="02020603050405020304" pitchFamily="18" charset="0"/>
            </a:endParaRPr>
          </a:p>
          <a:p>
            <a:pPr algn="just" eaLnBrk="1" hangingPunct="1"/>
            <a:r>
              <a:rPr lang="en-US" sz="2400" dirty="0">
                <a:latin typeface="Times New Roman" panose="02020603050405020304" pitchFamily="18" charset="0"/>
                <a:cs typeface="Times New Roman" panose="02020603050405020304" pitchFamily="18" charset="0"/>
              </a:rPr>
              <a:t> 5. It explains magnetic susceptibility of metals</a:t>
            </a:r>
            <a:r>
              <a:rPr lang="en-US" sz="2400" dirty="0">
                <a:solidFill>
                  <a:srgbClr val="002060"/>
                </a:solidFill>
                <a:latin typeface="Times New Roman" panose="02020603050405020304" pitchFamily="18" charset="0"/>
                <a:cs typeface="Times New Roman" panose="02020603050405020304" pitchFamily="18" charset="0"/>
              </a:rPr>
              <a:t>. </a:t>
            </a:r>
          </a:p>
        </p:txBody>
      </p:sp>
      <p:sp>
        <p:nvSpPr>
          <p:cNvPr id="7" name="TextBox 5"/>
          <p:cNvSpPr txBox="1">
            <a:spLocks noChangeArrowheads="1"/>
          </p:cNvSpPr>
          <p:nvPr/>
        </p:nvSpPr>
        <p:spPr bwMode="auto">
          <a:xfrm>
            <a:off x="2895600" y="67056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18PYB103J Module-I Lecture-1</a:t>
            </a:r>
          </a:p>
        </p:txBody>
      </p:sp>
      <p:sp>
        <p:nvSpPr>
          <p:cNvPr id="8" name="Line 3"/>
          <p:cNvSpPr>
            <a:spLocks noChangeShapeType="1"/>
          </p:cNvSpPr>
          <p:nvPr/>
        </p:nvSpPr>
        <p:spPr bwMode="auto">
          <a:xfrm>
            <a:off x="536559" y="1064939"/>
            <a:ext cx="7212013" cy="20638"/>
          </a:xfrm>
          <a:prstGeom prst="line">
            <a:avLst/>
          </a:prstGeom>
          <a:noFill/>
          <a:ln w="28575">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dirty="0"/>
          </a:p>
        </p:txBody>
      </p:sp>
      <p:sp>
        <p:nvSpPr>
          <p:cNvPr id="3" name="Rectangle 2"/>
          <p:cNvSpPr/>
          <p:nvPr/>
        </p:nvSpPr>
        <p:spPr>
          <a:xfrm>
            <a:off x="1670380" y="383436"/>
            <a:ext cx="5643789" cy="461665"/>
          </a:xfrm>
          <a:prstGeom prst="rect">
            <a:avLst/>
          </a:prstGeom>
        </p:spPr>
        <p:txBody>
          <a:bodyPr wrap="none">
            <a:spAutoFit/>
          </a:bodyPr>
          <a:lstStyle/>
          <a:p>
            <a:r>
              <a:rPr lang="en-US" sz="2400" b="1" dirty="0">
                <a:solidFill>
                  <a:srgbClr val="000099"/>
                </a:solidFill>
                <a:latin typeface="Times New Roman" panose="02020603050405020304" pitchFamily="18" charset="0"/>
                <a:cs typeface="Times New Roman" panose="02020603050405020304" pitchFamily="18" charset="0"/>
              </a:rPr>
              <a:t>Quantum Free Electron Theory of Metals</a:t>
            </a:r>
          </a:p>
        </p:txBody>
      </p:sp>
      <p:pic>
        <p:nvPicPr>
          <p:cNvPr id="4098" name="Picture 2"/>
          <p:cNvPicPr>
            <a:picLocks noChangeAspect="1" noChangeArrowheads="1"/>
          </p:cNvPicPr>
          <p:nvPr/>
        </p:nvPicPr>
        <p:blipFill>
          <a:blip r:embed="rId4"/>
          <a:srcRect/>
          <a:stretch>
            <a:fillRect/>
          </a:stretch>
        </p:blipFill>
        <p:spPr bwMode="auto">
          <a:xfrm>
            <a:off x="7087058" y="1533377"/>
            <a:ext cx="1742763" cy="1252611"/>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a:srcRect/>
          <a:stretch>
            <a:fillRect/>
          </a:stretch>
        </p:blipFill>
        <p:spPr bwMode="auto">
          <a:xfrm>
            <a:off x="7647696" y="2975244"/>
            <a:ext cx="1276350" cy="1076325"/>
          </a:xfrm>
          <a:prstGeom prst="rect">
            <a:avLst/>
          </a:prstGeom>
          <a:noFill/>
          <a:ln w="9525">
            <a:noFill/>
            <a:miter lim="800000"/>
            <a:headEnd/>
            <a:tailEnd/>
          </a:ln>
          <a:effectLst/>
        </p:spPr>
      </p:pic>
      <p:pic>
        <p:nvPicPr>
          <p:cNvPr id="4100" name="Picture 4"/>
          <p:cNvPicPr>
            <a:picLocks noChangeAspect="1" noChangeArrowheads="1"/>
          </p:cNvPicPr>
          <p:nvPr/>
        </p:nvPicPr>
        <p:blipFill>
          <a:blip r:embed="rId6"/>
          <a:srcRect/>
          <a:stretch>
            <a:fillRect/>
          </a:stretch>
        </p:blipFill>
        <p:spPr bwMode="auto">
          <a:xfrm>
            <a:off x="7005836" y="5486400"/>
            <a:ext cx="1937846" cy="1195241"/>
          </a:xfrm>
          <a:prstGeom prst="rect">
            <a:avLst/>
          </a:prstGeom>
          <a:noFill/>
          <a:ln w="9525">
            <a:noFill/>
            <a:miter lim="800000"/>
            <a:headEnd/>
            <a:tailEnd/>
          </a:ln>
          <a:effectLst/>
        </p:spPr>
      </p:pic>
    </p:spTree>
    <p:extLst>
      <p:ext uri="{BB962C8B-B14F-4D97-AF65-F5344CB8AC3E}">
        <p14:creationId xmlns:p14="http://schemas.microsoft.com/office/powerpoint/2010/main" val="3901990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553200" y="6326188"/>
            <a:ext cx="2133600" cy="365125"/>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E744D2-49FD-40E8-807B-281A00349FD3}" type="slidenum">
              <a:rPr lang="en-US">
                <a:solidFill>
                  <a:srgbClr val="FFFFFF"/>
                </a:solidFill>
                <a:latin typeface="Calibri" panose="020F0502020204030204" pitchFamily="34" charset="0"/>
              </a:rPr>
              <a:pPr eaLnBrk="1" hangingPunct="1"/>
              <a:t>12</a:t>
            </a:fld>
            <a:endParaRPr lang="en-US">
              <a:solidFill>
                <a:srgbClr val="FFFFFF"/>
              </a:solidFill>
              <a:latin typeface="Calibri" panose="020F0502020204030204" pitchFamily="34" charset="0"/>
            </a:endParaRPr>
          </a:p>
        </p:txBody>
      </p:sp>
      <p:pic>
        <p:nvPicPr>
          <p:cNvPr id="13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0" y="104775"/>
            <a:ext cx="133508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5"/>
          <p:cNvSpPr txBox="1">
            <a:spLocks noChangeArrowheads="1"/>
          </p:cNvSpPr>
          <p:nvPr/>
        </p:nvSpPr>
        <p:spPr bwMode="auto">
          <a:xfrm>
            <a:off x="2743200" y="65532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a:t>
            </a:r>
          </a:p>
        </p:txBody>
      </p:sp>
      <p:sp>
        <p:nvSpPr>
          <p:cNvPr id="4" name="Rectangle 3"/>
          <p:cNvSpPr/>
          <p:nvPr/>
        </p:nvSpPr>
        <p:spPr>
          <a:xfrm>
            <a:off x="304800" y="1273175"/>
            <a:ext cx="8382000" cy="4154488"/>
          </a:xfrm>
          <a:prstGeom prst="rect">
            <a:avLst/>
          </a:prstGeom>
        </p:spPr>
        <p:txBody>
          <a:bodyPr>
            <a:spAutoFit/>
          </a:bodyPr>
          <a:lstStyle/>
          <a:p>
            <a:pPr>
              <a:defRPr/>
            </a:pPr>
            <a:r>
              <a:rPr lang="en-US" sz="2400" b="1" dirty="0">
                <a:solidFill>
                  <a:srgbClr val="C00000"/>
                </a:solidFill>
                <a:latin typeface="Times New Roman" pitchFamily="18" charset="0"/>
                <a:cs typeface="Times New Roman" pitchFamily="18" charset="0"/>
              </a:rPr>
              <a:t>DEMERITS OF QUANTUM FREE ELECTRON THEORY </a:t>
            </a:r>
          </a:p>
          <a:p>
            <a:pPr>
              <a:defRPr/>
            </a:pPr>
            <a:endParaRPr lang="en-US" sz="2400" dirty="0">
              <a:latin typeface="Times New Roman" pitchFamily="18" charset="0"/>
              <a:cs typeface="Times New Roman" pitchFamily="18" charset="0"/>
            </a:endParaRPr>
          </a:p>
          <a:p>
            <a:pPr marL="342900" indent="-342900">
              <a:buFontTx/>
              <a:buAutoNum type="arabicPeriod"/>
              <a:defRPr/>
            </a:pPr>
            <a:r>
              <a:rPr lang="en-US" sz="2400" dirty="0">
                <a:solidFill>
                  <a:srgbClr val="002060"/>
                </a:solidFill>
                <a:latin typeface="Times New Roman" pitchFamily="18" charset="0"/>
                <a:cs typeface="Times New Roman" pitchFamily="18" charset="0"/>
              </a:rPr>
              <a:t>It is unable to explain the metallic properties of exhibited by only certain crystals </a:t>
            </a:r>
          </a:p>
          <a:p>
            <a:pPr marL="342900" indent="-342900">
              <a:buFontTx/>
              <a:buAutoNum type="arabicPeriod"/>
              <a:defRPr/>
            </a:pPr>
            <a:endParaRPr lang="en-US" sz="2400" dirty="0">
              <a:solidFill>
                <a:srgbClr val="002060"/>
              </a:solidFill>
              <a:latin typeface="Times New Roman" pitchFamily="18" charset="0"/>
              <a:cs typeface="Times New Roman" pitchFamily="18" charset="0"/>
            </a:endParaRPr>
          </a:p>
          <a:p>
            <a:pPr marL="342900" indent="-342900">
              <a:buFontTx/>
              <a:buAutoNum type="arabicPeriod"/>
              <a:defRPr/>
            </a:pPr>
            <a:endParaRPr lang="en-US" sz="2400" dirty="0">
              <a:solidFill>
                <a:srgbClr val="002060"/>
              </a:solidFill>
              <a:latin typeface="Times New Roman" pitchFamily="18" charset="0"/>
              <a:cs typeface="Times New Roman" pitchFamily="18" charset="0"/>
            </a:endParaRPr>
          </a:p>
          <a:p>
            <a:pPr marL="342900" indent="-342900">
              <a:buFontTx/>
              <a:buAutoNum type="arabicPeriod"/>
              <a:defRPr/>
            </a:pPr>
            <a:r>
              <a:rPr lang="en-US" sz="2400" dirty="0">
                <a:solidFill>
                  <a:srgbClr val="002060"/>
                </a:solidFill>
                <a:latin typeface="Times New Roman" pitchFamily="18" charset="0"/>
                <a:cs typeface="Times New Roman" pitchFamily="18" charset="0"/>
              </a:rPr>
              <a:t> Failed to give difference of metals/semiconductors/ insulators</a:t>
            </a:r>
          </a:p>
          <a:p>
            <a:pPr>
              <a:defRPr/>
            </a:pPr>
            <a:endParaRPr lang="en-US" sz="2400" dirty="0">
              <a:solidFill>
                <a:srgbClr val="002060"/>
              </a:solidFill>
              <a:latin typeface="Times New Roman" pitchFamily="18" charset="0"/>
              <a:cs typeface="Times New Roman" pitchFamily="18" charset="0"/>
            </a:endParaRPr>
          </a:p>
          <a:p>
            <a:pPr>
              <a:defRPr/>
            </a:pPr>
            <a:endParaRPr lang="en-US" sz="2400" dirty="0">
              <a:solidFill>
                <a:srgbClr val="002060"/>
              </a:solidFill>
              <a:latin typeface="Times New Roman" pitchFamily="18" charset="0"/>
              <a:cs typeface="Times New Roman" pitchFamily="18" charset="0"/>
            </a:endParaRPr>
          </a:p>
          <a:p>
            <a:pPr>
              <a:defRPr/>
            </a:pPr>
            <a:r>
              <a:rPr lang="en-US" sz="2400" dirty="0">
                <a:solidFill>
                  <a:srgbClr val="002060"/>
                </a:solidFill>
                <a:latin typeface="Times New Roman" pitchFamily="18" charset="0"/>
                <a:cs typeface="Times New Roman" pitchFamily="18" charset="0"/>
              </a:rPr>
              <a:t>3. It is unable to explain why the atomic arrays in metallic crystals should prefer certain structures only </a:t>
            </a:r>
          </a:p>
        </p:txBody>
      </p:sp>
      <p:sp>
        <p:nvSpPr>
          <p:cNvPr id="7" name="TextBox 5"/>
          <p:cNvSpPr txBox="1">
            <a:spLocks noChangeArrowheads="1"/>
          </p:cNvSpPr>
          <p:nvPr/>
        </p:nvSpPr>
        <p:spPr bwMode="auto">
          <a:xfrm>
            <a:off x="2895600" y="67056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18PYB103J Module-I Lecture-1</a:t>
            </a:r>
          </a:p>
        </p:txBody>
      </p:sp>
      <p:sp>
        <p:nvSpPr>
          <p:cNvPr id="8" name="Line 3"/>
          <p:cNvSpPr>
            <a:spLocks noChangeShapeType="1"/>
          </p:cNvSpPr>
          <p:nvPr/>
        </p:nvSpPr>
        <p:spPr bwMode="auto">
          <a:xfrm>
            <a:off x="536559" y="1064939"/>
            <a:ext cx="7212013" cy="20638"/>
          </a:xfrm>
          <a:prstGeom prst="line">
            <a:avLst/>
          </a:prstGeom>
          <a:noFill/>
          <a:ln w="28575">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dirty="0"/>
          </a:p>
        </p:txBody>
      </p:sp>
      <p:sp>
        <p:nvSpPr>
          <p:cNvPr id="3" name="Rectangle 2"/>
          <p:cNvSpPr/>
          <p:nvPr/>
        </p:nvSpPr>
        <p:spPr>
          <a:xfrm>
            <a:off x="1932932" y="383436"/>
            <a:ext cx="5643789" cy="461665"/>
          </a:xfrm>
          <a:prstGeom prst="rect">
            <a:avLst/>
          </a:prstGeom>
        </p:spPr>
        <p:txBody>
          <a:bodyPr wrap="none">
            <a:spAutoFit/>
          </a:bodyPr>
          <a:lstStyle/>
          <a:p>
            <a:r>
              <a:rPr lang="en-US" sz="2400" b="1" dirty="0">
                <a:solidFill>
                  <a:srgbClr val="000099"/>
                </a:solidFill>
                <a:latin typeface="Times New Roman" panose="02020603050405020304" pitchFamily="18" charset="0"/>
                <a:cs typeface="Times New Roman" panose="02020603050405020304" pitchFamily="18" charset="0"/>
              </a:rPr>
              <a:t>Quantum Free Electron Theory of Metals</a:t>
            </a:r>
          </a:p>
        </p:txBody>
      </p:sp>
    </p:spTree>
    <p:extLst>
      <p:ext uri="{BB962C8B-B14F-4D97-AF65-F5344CB8AC3E}">
        <p14:creationId xmlns:p14="http://schemas.microsoft.com/office/powerpoint/2010/main" val="3439779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02621"/>
          </a:xfrm>
        </p:spPr>
        <p:txBody>
          <a:bodyPr>
            <a:normAutofit fontScale="90000"/>
          </a:bodyPr>
          <a:lstStyle/>
          <a:p>
            <a:r>
              <a:rPr lang="en-US" dirty="0"/>
              <a:t>Comparison</a:t>
            </a:r>
          </a:p>
        </p:txBody>
      </p:sp>
      <p:pic>
        <p:nvPicPr>
          <p:cNvPr id="7170" name="Picture 2"/>
          <p:cNvPicPr>
            <a:picLocks noGrp="1" noChangeAspect="1" noChangeArrowheads="1"/>
          </p:cNvPicPr>
          <p:nvPr>
            <p:ph idx="1"/>
          </p:nvPr>
        </p:nvPicPr>
        <p:blipFill>
          <a:blip r:embed="rId2"/>
          <a:srcRect/>
          <a:stretch>
            <a:fillRect/>
          </a:stretch>
        </p:blipFill>
        <p:spPr bwMode="auto">
          <a:xfrm>
            <a:off x="333728" y="1231641"/>
            <a:ext cx="6873782" cy="5614463"/>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2514276" y="293688"/>
            <a:ext cx="3153427" cy="830997"/>
          </a:xfrm>
          <a:prstGeom prst="rect">
            <a:avLst/>
          </a:prstGeom>
          <a:noFill/>
          <a:ln w="9525">
            <a:noFill/>
            <a:miter lim="800000"/>
            <a:headEnd/>
            <a:tailEnd/>
          </a:ln>
        </p:spPr>
        <p:txBody>
          <a:bodyPr wrap="none">
            <a:spAutoFit/>
          </a:bodyPr>
          <a:lstStyle/>
          <a:p>
            <a:pPr algn="ctr" eaLnBrk="1" hangingPunct="1"/>
            <a:r>
              <a:rPr lang="en-US" sz="2400" b="1" dirty="0">
                <a:solidFill>
                  <a:srgbClr val="C00000"/>
                </a:solidFill>
                <a:latin typeface="Times New Roman" pitchFamily="18" charset="0"/>
                <a:cs typeface="Times New Roman" pitchFamily="18" charset="0"/>
              </a:rPr>
              <a:t>Band Theory </a:t>
            </a:r>
          </a:p>
          <a:p>
            <a:pPr algn="ctr" eaLnBrk="1" hangingPunct="1"/>
            <a:r>
              <a:rPr lang="en-US" sz="2400" b="1" dirty="0">
                <a:solidFill>
                  <a:srgbClr val="C00000"/>
                </a:solidFill>
                <a:latin typeface="Times New Roman" pitchFamily="18" charset="0"/>
                <a:cs typeface="Times New Roman" pitchFamily="18" charset="0"/>
              </a:rPr>
              <a:t>Energy bands in solids</a:t>
            </a:r>
          </a:p>
        </p:txBody>
      </p:sp>
      <p:pic>
        <p:nvPicPr>
          <p:cNvPr id="8195" name="Picture 1" descr="C:\Users\admin\Desktop\Untitled.png"/>
          <p:cNvPicPr>
            <a:picLocks noChangeAspect="1" noChangeArrowheads="1"/>
          </p:cNvPicPr>
          <p:nvPr/>
        </p:nvPicPr>
        <p:blipFill>
          <a:blip r:embed="rId2"/>
          <a:srcRect/>
          <a:stretch>
            <a:fillRect/>
          </a:stretch>
        </p:blipFill>
        <p:spPr bwMode="auto">
          <a:xfrm>
            <a:off x="0" y="1304925"/>
            <a:ext cx="8877300" cy="4867275"/>
          </a:xfrm>
          <a:prstGeom prst="rect">
            <a:avLst/>
          </a:prstGeom>
          <a:noFill/>
          <a:ln w="9525">
            <a:noFill/>
            <a:miter lim="800000"/>
            <a:headEnd/>
            <a:tailEnd/>
          </a:ln>
        </p:spPr>
      </p:pic>
      <p:sp>
        <p:nvSpPr>
          <p:cNvPr id="8196" name="TextBox 5"/>
          <p:cNvSpPr txBox="1">
            <a:spLocks noChangeArrowheads="1"/>
          </p:cNvSpPr>
          <p:nvPr/>
        </p:nvSpPr>
        <p:spPr bwMode="auto">
          <a:xfrm>
            <a:off x="2743200" y="6553200"/>
            <a:ext cx="3657600" cy="276225"/>
          </a:xfrm>
          <a:prstGeom prst="rect">
            <a:avLst/>
          </a:prstGeom>
          <a:noFill/>
          <a:ln w="9525">
            <a:noFill/>
            <a:miter lim="800000"/>
            <a:headEnd/>
            <a:tailEnd/>
          </a:ln>
        </p:spPr>
        <p:txBody>
          <a:bodyPr>
            <a:spAutoFit/>
          </a:bodyPr>
          <a:lstStyle/>
          <a:p>
            <a:pPr eaLnBrk="1" hangingPunct="1"/>
            <a:r>
              <a:rPr lang="en-US" sz="1200" b="1">
                <a:latin typeface="Times New Roman" pitchFamily="18" charset="0"/>
                <a:cs typeface="Times New Roman" pitchFamily="18" charset="0"/>
              </a:rPr>
              <a:t>                     18PYB103J Module-I Lecture-2</a:t>
            </a:r>
          </a:p>
        </p:txBody>
      </p:sp>
      <p:pic>
        <p:nvPicPr>
          <p:cNvPr id="8197" name="Picture 2"/>
          <p:cNvPicPr>
            <a:picLocks noChangeAspect="1" noChangeArrowheads="1"/>
          </p:cNvPicPr>
          <p:nvPr/>
        </p:nvPicPr>
        <p:blipFill>
          <a:blip r:embed="rId3"/>
          <a:srcRect/>
          <a:stretch>
            <a:fillRect/>
          </a:stretch>
        </p:blipFill>
        <p:spPr bwMode="auto">
          <a:xfrm>
            <a:off x="228600" y="228600"/>
            <a:ext cx="1590675" cy="914400"/>
          </a:xfrm>
          <a:prstGeom prst="rect">
            <a:avLst/>
          </a:prstGeom>
          <a:noFill/>
          <a:ln w="9525">
            <a:noFill/>
            <a:miter lim="800000"/>
            <a:headEnd/>
            <a:tailEnd/>
          </a:ln>
        </p:spPr>
      </p:pic>
      <p:pic>
        <p:nvPicPr>
          <p:cNvPr id="8198" name="Picture 5"/>
          <p:cNvPicPr>
            <a:picLocks noChangeAspect="1" noChangeArrowheads="1"/>
          </p:cNvPicPr>
          <p:nvPr/>
        </p:nvPicPr>
        <p:blipFill>
          <a:blip r:embed="rId4"/>
          <a:srcRect/>
          <a:stretch>
            <a:fillRect/>
          </a:stretch>
        </p:blipFill>
        <p:spPr bwMode="auto">
          <a:xfrm>
            <a:off x="7086600" y="152400"/>
            <a:ext cx="1790700" cy="1066800"/>
          </a:xfrm>
          <a:prstGeom prst="rect">
            <a:avLst/>
          </a:prstGeom>
          <a:noFill/>
          <a:ln w="9525">
            <a:noFill/>
            <a:miter lim="800000"/>
            <a:headEnd/>
            <a:tailEnd/>
          </a:ln>
        </p:spPr>
      </p:pic>
      <p:sp>
        <p:nvSpPr>
          <p:cNvPr id="8199" name="Slide Number Placeholder 1"/>
          <p:cNvSpPr>
            <a:spLocks noGrp="1"/>
          </p:cNvSpPr>
          <p:nvPr>
            <p:ph type="sldNum" sz="quarter" idx="12"/>
          </p:nvPr>
        </p:nvSpPr>
        <p:spPr bwMode="auto">
          <a:noFill/>
          <a:ln>
            <a:miter lim="800000"/>
            <a:headEnd/>
            <a:tailEnd/>
          </a:ln>
        </p:spPr>
        <p:txBody>
          <a:bodyPr/>
          <a:lstStyle/>
          <a:p>
            <a:fld id="{6A13A164-BF4A-4A73-B7FB-59C38E0AFC43}" type="slidenum">
              <a:rPr lang="en-US"/>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23540" y="942535"/>
            <a:ext cx="7468327" cy="5233182"/>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12721" y="717452"/>
            <a:ext cx="7702876" cy="527538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70167" y="773723"/>
            <a:ext cx="8169924" cy="5162843"/>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218541" y="609381"/>
            <a:ext cx="6791325" cy="383857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1548912" y="4829541"/>
            <a:ext cx="5905500" cy="141922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285582" y="627185"/>
            <a:ext cx="5391150" cy="33528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1436077" y="4191733"/>
            <a:ext cx="4724400" cy="142875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483" y="998157"/>
            <a:ext cx="8728291" cy="5386090"/>
          </a:xfrm>
          <a:prstGeom prst="rect">
            <a:avLst/>
          </a:prstGeom>
        </p:spPr>
        <p:txBody>
          <a:bodyPr wrap="square">
            <a:spAutoFit/>
          </a:bodyPr>
          <a:lstStyle/>
          <a:p>
            <a:pPr algn="just"/>
            <a:r>
              <a:rPr lang="en-US" sz="3200" dirty="0">
                <a:solidFill>
                  <a:srgbClr val="FF000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Free Electron Theory</a:t>
            </a:r>
          </a:p>
          <a:p>
            <a:pPr algn="just">
              <a:buFont typeface="Wingdings" pitchFamily="2" charset="2"/>
              <a:buChar char="§"/>
            </a:pPr>
            <a:r>
              <a:rPr lang="en-US" sz="2400" dirty="0">
                <a:latin typeface="Times New Roman" pitchFamily="18" charset="0"/>
                <a:cs typeface="Times New Roman" pitchFamily="18" charset="0"/>
              </a:rPr>
              <a:t>The electron theory of materials is to explain the </a:t>
            </a:r>
            <a:r>
              <a:rPr lang="en-US" sz="2400" dirty="0">
                <a:solidFill>
                  <a:srgbClr val="00B0F0"/>
                </a:solidFill>
                <a:latin typeface="Times New Roman" pitchFamily="18" charset="0"/>
                <a:cs typeface="Times New Roman" pitchFamily="18" charset="0"/>
              </a:rPr>
              <a:t>structure and properties of solids</a:t>
            </a:r>
            <a:r>
              <a:rPr lang="en-US" sz="2400" dirty="0">
                <a:latin typeface="Times New Roman" pitchFamily="18" charset="0"/>
                <a:cs typeface="Times New Roman" pitchFamily="18" charset="0"/>
              </a:rPr>
              <a:t> through their electronic structure. </a:t>
            </a:r>
          </a:p>
          <a:p>
            <a:pPr algn="just"/>
            <a:endParaRPr lang="en-US" sz="2400" dirty="0">
              <a:latin typeface="Times New Roman" pitchFamily="18" charset="0"/>
              <a:cs typeface="Times New Roman" pitchFamily="18" charset="0"/>
            </a:endParaRPr>
          </a:p>
          <a:p>
            <a:pPr algn="just">
              <a:buFont typeface="Wingdings" pitchFamily="2" charset="2"/>
              <a:buChar char="§"/>
            </a:pPr>
            <a:r>
              <a:rPr lang="en-US" sz="2400" dirty="0">
                <a:latin typeface="Times New Roman" pitchFamily="18" charset="0"/>
                <a:cs typeface="Times New Roman" pitchFamily="18" charset="0"/>
              </a:rPr>
              <a:t>It also gives information about bonding in solids, energy levels in  metals and cohesive &amp; repulsive forces in metals.</a:t>
            </a:r>
          </a:p>
          <a:p>
            <a:pPr algn="just">
              <a:buFont typeface="Wingdings" pitchFamily="2" charset="2"/>
              <a:buChar char="§"/>
            </a:pP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         </a:t>
            </a:r>
          </a:p>
          <a:p>
            <a:pPr algn="ctr"/>
            <a:endParaRPr lang="en-US" sz="2400" b="1" dirty="0">
              <a:latin typeface="Times New Roman" pitchFamily="18" charset="0"/>
              <a:cs typeface="Times New Roman" pitchFamily="18" charset="0"/>
            </a:endParaRPr>
          </a:p>
          <a:p>
            <a:pPr algn="ctr"/>
            <a:r>
              <a:rPr lang="en-US" sz="2400" b="1" dirty="0">
                <a:latin typeface="Times New Roman" pitchFamily="18" charset="0"/>
                <a:cs typeface="Times New Roman" pitchFamily="18" charset="0"/>
              </a:rPr>
              <a:t>Development of Free Electron Theory</a:t>
            </a:r>
          </a:p>
          <a:p>
            <a:pPr algn="ctr"/>
            <a:endParaRPr lang="en-US" sz="2400" b="1" dirty="0">
              <a:latin typeface="Times New Roman" pitchFamily="18" charset="0"/>
              <a:cs typeface="Times New Roman" pitchFamily="18" charset="0"/>
            </a:endParaRPr>
          </a:p>
          <a:p>
            <a:pPr algn="just">
              <a:buFontTx/>
              <a:buBlip>
                <a:blip r:embed="rId3"/>
              </a:buBlip>
            </a:pPr>
            <a:r>
              <a:rPr lang="en-US" sz="2400" i="1" dirty="0">
                <a:latin typeface="Times New Roman" pitchFamily="18" charset="0"/>
                <a:cs typeface="Times New Roman" pitchFamily="18" charset="0"/>
              </a:rPr>
              <a:t> </a:t>
            </a:r>
            <a:r>
              <a:rPr lang="en-US" sz="2400" b="1" dirty="0">
                <a:latin typeface="Times New Roman" pitchFamily="18" charset="0"/>
                <a:cs typeface="Times New Roman" pitchFamily="18" charset="0"/>
              </a:rPr>
              <a:t>The Classical free electron theory </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 and Lorentz]</a:t>
            </a:r>
          </a:p>
          <a:p>
            <a:pPr algn="just"/>
            <a:r>
              <a:rPr lang="en-US" sz="2400" dirty="0">
                <a:latin typeface="Times New Roman" pitchFamily="18" charset="0"/>
                <a:cs typeface="Times New Roman" pitchFamily="18" charset="0"/>
              </a:rPr>
              <a:t>It is a  macroscopic theory, through which free electrons in lattice  and it obeys the </a:t>
            </a:r>
            <a:r>
              <a:rPr lang="en-US" sz="2400" dirty="0">
                <a:solidFill>
                  <a:srgbClr val="0070C0"/>
                </a:solidFill>
                <a:latin typeface="Times New Roman" pitchFamily="18" charset="0"/>
                <a:cs typeface="Times New Roman" pitchFamily="18" charset="0"/>
              </a:rPr>
              <a:t>laws of classical mechanics</a:t>
            </a:r>
            <a:r>
              <a:rPr lang="en-US" sz="2400" dirty="0">
                <a:latin typeface="Times New Roman" pitchFamily="18" charset="0"/>
                <a:cs typeface="Times New Roman" pitchFamily="18" charset="0"/>
              </a:rPr>
              <a:t>. Here the electrons are assumed to  move in a  constant potential.</a:t>
            </a:r>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860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152400"/>
            <a:ext cx="17907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786701" y="6351218"/>
            <a:ext cx="2363596" cy="276999"/>
          </a:xfrm>
          <a:prstGeom prst="rect">
            <a:avLst/>
          </a:prstGeom>
        </p:spPr>
        <p:txBody>
          <a:bodyPr wrap="none">
            <a:spAutoFit/>
          </a:bodyPr>
          <a:lstStyle/>
          <a:p>
            <a:r>
              <a:rPr lang="en-US" sz="1200" b="1" dirty="0">
                <a:latin typeface="Times New Roman" panose="02020603050405020304" pitchFamily="18" charset="0"/>
                <a:cs typeface="Times New Roman" panose="02020603050405020304" pitchFamily="18" charset="0"/>
              </a:rPr>
              <a:t>18PYB103J  Module-I  Lecture-1</a:t>
            </a:r>
            <a:endParaRPr lang="en-IN" sz="1200" b="1" dirty="0"/>
          </a:p>
        </p:txBody>
      </p:sp>
      <p:sp>
        <p:nvSpPr>
          <p:cNvPr id="6" name="Rectangle 5"/>
          <p:cNvSpPr/>
          <p:nvPr/>
        </p:nvSpPr>
        <p:spPr>
          <a:xfrm>
            <a:off x="1883118" y="398850"/>
            <a:ext cx="5617675" cy="830997"/>
          </a:xfrm>
          <a:prstGeom prst="rect">
            <a:avLst/>
          </a:prstGeom>
        </p:spPr>
        <p:txBody>
          <a:bodyPr wrap="square">
            <a:spAutoFit/>
          </a:bodyPr>
          <a:lstStyle/>
          <a:p>
            <a:r>
              <a:rPr lang="en-US" sz="2400" b="1" dirty="0">
                <a:solidFill>
                  <a:srgbClr val="000099"/>
                </a:solidFill>
                <a:latin typeface="Times New Roman" panose="02020603050405020304" pitchFamily="18" charset="0"/>
                <a:cs typeface="Times New Roman" panose="02020603050405020304" pitchFamily="18" charset="0"/>
              </a:rPr>
              <a:t>Classical Free Electron Theory of Metals</a:t>
            </a:r>
          </a:p>
          <a:p>
            <a:endParaRPr lang="en-US" sz="2400" dirty="0">
              <a:latin typeface="Times New Roman" panose="02020603050405020304" pitchFamily="18" charset="0"/>
              <a:cs typeface="Times New Roman" panose="02020603050405020304" pitchFamily="18" charset="0"/>
            </a:endParaRPr>
          </a:p>
        </p:txBody>
      </p:sp>
      <p:sp>
        <p:nvSpPr>
          <p:cNvPr id="7" name="Line 3"/>
          <p:cNvSpPr>
            <a:spLocks noChangeShapeType="1"/>
          </p:cNvSpPr>
          <p:nvPr/>
        </p:nvSpPr>
        <p:spPr bwMode="auto">
          <a:xfrm>
            <a:off x="536559" y="1064939"/>
            <a:ext cx="7212013" cy="20638"/>
          </a:xfrm>
          <a:prstGeom prst="line">
            <a:avLst/>
          </a:prstGeom>
          <a:noFill/>
          <a:ln w="28575">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dirty="0"/>
          </a:p>
        </p:txBody>
      </p:sp>
      <p:pic>
        <p:nvPicPr>
          <p:cNvPr id="1026" name="Picture 2"/>
          <p:cNvPicPr>
            <a:picLocks noChangeAspect="1" noChangeArrowheads="1"/>
          </p:cNvPicPr>
          <p:nvPr/>
        </p:nvPicPr>
        <p:blipFill>
          <a:blip r:embed="rId6"/>
          <a:srcRect/>
          <a:stretch>
            <a:fillRect/>
          </a:stretch>
        </p:blipFill>
        <p:spPr bwMode="auto">
          <a:xfrm>
            <a:off x="7441809" y="3505690"/>
            <a:ext cx="1083360" cy="1425035"/>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469071" y="3372583"/>
            <a:ext cx="1200150" cy="1238250"/>
          </a:xfrm>
          <a:prstGeom prst="rect">
            <a:avLst/>
          </a:prstGeom>
          <a:noFill/>
          <a:ln w="9525">
            <a:noFill/>
            <a:miter lim="800000"/>
            <a:headEnd/>
            <a:tailEnd/>
          </a:ln>
          <a:effectLst/>
        </p:spPr>
      </p:pic>
      <p:sp>
        <p:nvSpPr>
          <p:cNvPr id="12" name="TextBox 11"/>
          <p:cNvSpPr txBox="1"/>
          <p:nvPr/>
        </p:nvSpPr>
        <p:spPr>
          <a:xfrm>
            <a:off x="745587" y="4529798"/>
            <a:ext cx="766557" cy="369332"/>
          </a:xfrm>
          <a:prstGeom prst="rect">
            <a:avLst/>
          </a:prstGeom>
          <a:noFill/>
        </p:spPr>
        <p:txBody>
          <a:bodyPr wrap="none" rtlCol="0">
            <a:spAutoFit/>
          </a:bodyPr>
          <a:lstStyle/>
          <a:p>
            <a:r>
              <a:rPr lang="en-US" dirty="0" err="1"/>
              <a:t>Drude</a:t>
            </a:r>
            <a:endParaRPr lang="en-US" dirty="0"/>
          </a:p>
        </p:txBody>
      </p:sp>
    </p:spTree>
    <p:extLst>
      <p:ext uri="{BB962C8B-B14F-4D97-AF65-F5344CB8AC3E}">
        <p14:creationId xmlns:p14="http://schemas.microsoft.com/office/powerpoint/2010/main" val="1115436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999" y="1248729"/>
            <a:ext cx="6118275" cy="6001643"/>
          </a:xfrm>
          <a:prstGeom prst="rect">
            <a:avLst/>
          </a:prstGeom>
        </p:spPr>
        <p:txBody>
          <a:bodyPr wrap="square">
            <a:spAutoFit/>
          </a:bodyPr>
          <a:lstStyle/>
          <a:p>
            <a:pPr>
              <a:buFontTx/>
              <a:buBlip>
                <a:blip r:embed="rId2"/>
              </a:buBlip>
            </a:pPr>
            <a:r>
              <a:rPr lang="en-US" sz="2400" b="1" dirty="0">
                <a:latin typeface="Times New Roman" pitchFamily="18" charset="0"/>
                <a:cs typeface="Times New Roman" pitchFamily="18" charset="0"/>
              </a:rPr>
              <a:t>The Quantum free electron theory  </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Sommerfeld</a:t>
            </a:r>
            <a:r>
              <a:rPr lang="en-US" sz="2400" dirty="0">
                <a:latin typeface="Times New Roman" pitchFamily="18" charset="0"/>
                <a:cs typeface="Times New Roman" pitchFamily="18" charset="0"/>
              </a:rPr>
              <a:t>  Theory]</a:t>
            </a:r>
          </a:p>
          <a:p>
            <a:pPr algn="just"/>
            <a:r>
              <a:rPr lang="en-US" sz="2400" dirty="0">
                <a:latin typeface="Times New Roman" pitchFamily="18" charset="0"/>
                <a:cs typeface="Times New Roman" pitchFamily="18" charset="0"/>
              </a:rPr>
              <a:t>It is a microscopic theory, according to this theory the electrons in lattice moves in a  constant potential and it obeys law of quantum mechanics.</a:t>
            </a:r>
          </a:p>
          <a:p>
            <a:endParaRPr lang="en-US" sz="2400" b="1" dirty="0">
              <a:latin typeface="Times New Roman" pitchFamily="18" charset="0"/>
              <a:cs typeface="Times New Roman" pitchFamily="18" charset="0"/>
            </a:endParaRPr>
          </a:p>
          <a:p>
            <a:pPr>
              <a:buFontTx/>
              <a:buBlip>
                <a:blip r:embed="rId2"/>
              </a:buBlip>
            </a:pP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Brillouin</a:t>
            </a:r>
            <a:r>
              <a:rPr lang="en-US" sz="2400" b="1" dirty="0">
                <a:latin typeface="Times New Roman" pitchFamily="18" charset="0"/>
                <a:cs typeface="Times New Roman" pitchFamily="18" charset="0"/>
              </a:rPr>
              <a:t> Zone Theory [Band Theory]</a:t>
            </a:r>
          </a:p>
          <a:p>
            <a:pPr algn="just"/>
            <a:r>
              <a:rPr lang="en-US" sz="2400" dirty="0">
                <a:latin typeface="Times New Roman" pitchFamily="18" charset="0"/>
                <a:cs typeface="Times New Roman" pitchFamily="18" charset="0"/>
              </a:rPr>
              <a:t> Bloch developed this theory in which the electrons move in a periodic potential provided by periodicity of crystal lattice. It explains the  mechanisms of  conductivity, </a:t>
            </a:r>
            <a:r>
              <a:rPr lang="en-US" sz="2400" dirty="0" err="1">
                <a:latin typeface="Times New Roman" pitchFamily="18" charset="0"/>
                <a:cs typeface="Times New Roman" pitchFamily="18" charset="0"/>
              </a:rPr>
              <a:t>semiconductivity</a:t>
            </a:r>
            <a:r>
              <a:rPr lang="en-US" sz="2400" dirty="0">
                <a:latin typeface="Times New Roman" pitchFamily="18" charset="0"/>
                <a:cs typeface="Times New Roman" pitchFamily="18" charset="0"/>
              </a:rPr>
              <a:t>  on the basis of  energy bands and hence band theory.</a:t>
            </a:r>
          </a:p>
          <a:p>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152400"/>
            <a:ext cx="17907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921548" y="6511708"/>
            <a:ext cx="2363596" cy="276999"/>
          </a:xfrm>
          <a:prstGeom prst="rect">
            <a:avLst/>
          </a:prstGeom>
        </p:spPr>
        <p:txBody>
          <a:bodyPr wrap="none">
            <a:spAutoFit/>
          </a:bodyPr>
          <a:lstStyle/>
          <a:p>
            <a:r>
              <a:rPr lang="en-US" sz="1200" b="1" dirty="0">
                <a:latin typeface="Times New Roman" panose="02020603050405020304" pitchFamily="18" charset="0"/>
                <a:cs typeface="Times New Roman" panose="02020603050405020304" pitchFamily="18" charset="0"/>
              </a:rPr>
              <a:t>18PYB103J  Module-I  Lecture-1</a:t>
            </a:r>
            <a:endParaRPr lang="en-IN" sz="1200" b="1" dirty="0"/>
          </a:p>
        </p:txBody>
      </p:sp>
      <p:sp>
        <p:nvSpPr>
          <p:cNvPr id="6" name="Rectangle 5"/>
          <p:cNvSpPr/>
          <p:nvPr/>
        </p:nvSpPr>
        <p:spPr>
          <a:xfrm>
            <a:off x="1883118" y="398850"/>
            <a:ext cx="5617675" cy="830997"/>
          </a:xfrm>
          <a:prstGeom prst="rect">
            <a:avLst/>
          </a:prstGeom>
        </p:spPr>
        <p:txBody>
          <a:bodyPr wrap="square">
            <a:spAutoFit/>
          </a:bodyPr>
          <a:lstStyle/>
          <a:p>
            <a:r>
              <a:rPr lang="en-US" sz="2400" b="1" dirty="0">
                <a:solidFill>
                  <a:srgbClr val="000099"/>
                </a:solidFill>
                <a:latin typeface="Times New Roman" panose="02020603050405020304" pitchFamily="18" charset="0"/>
                <a:cs typeface="Times New Roman" panose="02020603050405020304" pitchFamily="18" charset="0"/>
              </a:rPr>
              <a:t>Classical Free Electron Theory of Metals</a:t>
            </a:r>
          </a:p>
          <a:p>
            <a:endParaRPr lang="en-US" sz="2400" dirty="0">
              <a:latin typeface="Times New Roman" panose="02020603050405020304" pitchFamily="18" charset="0"/>
              <a:cs typeface="Times New Roman" panose="02020603050405020304" pitchFamily="18" charset="0"/>
            </a:endParaRPr>
          </a:p>
        </p:txBody>
      </p:sp>
      <p:sp>
        <p:nvSpPr>
          <p:cNvPr id="7" name="Line 3"/>
          <p:cNvSpPr>
            <a:spLocks noChangeShapeType="1"/>
          </p:cNvSpPr>
          <p:nvPr/>
        </p:nvSpPr>
        <p:spPr bwMode="auto">
          <a:xfrm>
            <a:off x="536559" y="1064939"/>
            <a:ext cx="7212013" cy="20638"/>
          </a:xfrm>
          <a:prstGeom prst="line">
            <a:avLst/>
          </a:prstGeom>
          <a:noFill/>
          <a:ln w="28575">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dirty="0"/>
          </a:p>
        </p:txBody>
      </p:sp>
      <p:pic>
        <p:nvPicPr>
          <p:cNvPr id="13313" name="Picture 1"/>
          <p:cNvPicPr>
            <a:picLocks noChangeAspect="1" noChangeArrowheads="1"/>
          </p:cNvPicPr>
          <p:nvPr/>
        </p:nvPicPr>
        <p:blipFill>
          <a:blip r:embed="rId5"/>
          <a:srcRect/>
          <a:stretch>
            <a:fillRect/>
          </a:stretch>
        </p:blipFill>
        <p:spPr bwMode="auto">
          <a:xfrm>
            <a:off x="6963508" y="3926352"/>
            <a:ext cx="2180492" cy="2725615"/>
          </a:xfrm>
          <a:prstGeom prst="rect">
            <a:avLst/>
          </a:prstGeom>
          <a:noFill/>
          <a:ln w="9525">
            <a:noFill/>
            <a:miter lim="800000"/>
            <a:headEnd/>
            <a:tailEnd/>
          </a:ln>
          <a:effectLst/>
        </p:spPr>
      </p:pic>
      <p:pic>
        <p:nvPicPr>
          <p:cNvPr id="13314" name="Picture 2"/>
          <p:cNvPicPr>
            <a:picLocks noChangeAspect="1" noChangeArrowheads="1"/>
          </p:cNvPicPr>
          <p:nvPr/>
        </p:nvPicPr>
        <p:blipFill>
          <a:blip r:embed="rId6"/>
          <a:srcRect/>
          <a:stretch>
            <a:fillRect/>
          </a:stretch>
        </p:blipFill>
        <p:spPr bwMode="auto">
          <a:xfrm>
            <a:off x="7831895" y="2376120"/>
            <a:ext cx="1104900" cy="154305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7"/>
          <a:srcRect/>
          <a:stretch>
            <a:fillRect/>
          </a:stretch>
        </p:blipFill>
        <p:spPr bwMode="auto">
          <a:xfrm>
            <a:off x="5448593" y="934329"/>
            <a:ext cx="1149155" cy="1114332"/>
          </a:xfrm>
          <a:prstGeom prst="rect">
            <a:avLst/>
          </a:prstGeom>
          <a:noFill/>
          <a:ln w="9525">
            <a:noFill/>
            <a:miter lim="800000"/>
            <a:headEnd/>
            <a:tailEnd/>
          </a:ln>
          <a:effectLst/>
        </p:spPr>
      </p:pic>
    </p:spTree>
    <p:extLst>
      <p:ext uri="{BB962C8B-B14F-4D97-AF65-F5344CB8AC3E}">
        <p14:creationId xmlns:p14="http://schemas.microsoft.com/office/powerpoint/2010/main" val="1973551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cxnSp>
        <p:nvCxnSpPr>
          <p:cNvPr id="121" name="Google Shape;121;p16"/>
          <p:cNvCxnSpPr/>
          <p:nvPr/>
        </p:nvCxnSpPr>
        <p:spPr>
          <a:xfrm>
            <a:off x="856297" y="1104076"/>
            <a:ext cx="7212013" cy="20638"/>
          </a:xfrm>
          <a:prstGeom prst="straightConnector1">
            <a:avLst/>
          </a:prstGeom>
          <a:noFill/>
          <a:ln w="28575" cap="flat" cmpd="sng">
            <a:solidFill>
              <a:srgbClr val="FC0128"/>
            </a:solidFill>
            <a:prstDash val="solid"/>
            <a:round/>
            <a:headEnd type="none" w="med" len="med"/>
            <a:tailEnd type="none" w="med" len="med"/>
          </a:ln>
        </p:spPr>
      </p:cxnSp>
      <p:grpSp>
        <p:nvGrpSpPr>
          <p:cNvPr id="122" name="Google Shape;122;p16"/>
          <p:cNvGrpSpPr/>
          <p:nvPr/>
        </p:nvGrpSpPr>
        <p:grpSpPr>
          <a:xfrm>
            <a:off x="19810" y="105954"/>
            <a:ext cx="9144000" cy="1059710"/>
            <a:chOff x="0" y="0"/>
            <a:chExt cx="9144000" cy="1059710"/>
          </a:xfrm>
        </p:grpSpPr>
        <p:pic>
          <p:nvPicPr>
            <p:cNvPr id="123" name="Google Shape;123;p16"/>
            <p:cNvPicPr preferRelativeResize="0"/>
            <p:nvPr/>
          </p:nvPicPr>
          <p:blipFill rotWithShape="1">
            <a:blip r:embed="rId3">
              <a:alphaModFix/>
            </a:blip>
            <a:srcRect/>
            <a:stretch/>
          </p:blipFill>
          <p:spPr>
            <a:xfrm>
              <a:off x="0" y="0"/>
              <a:ext cx="1590675" cy="914400"/>
            </a:xfrm>
            <a:prstGeom prst="rect">
              <a:avLst/>
            </a:prstGeom>
            <a:noFill/>
            <a:ln>
              <a:noFill/>
            </a:ln>
          </p:spPr>
        </p:pic>
        <p:pic>
          <p:nvPicPr>
            <p:cNvPr id="124" name="Google Shape;124;p16"/>
            <p:cNvPicPr preferRelativeResize="0"/>
            <p:nvPr/>
          </p:nvPicPr>
          <p:blipFill rotWithShape="1">
            <a:blip r:embed="rId4">
              <a:alphaModFix/>
            </a:blip>
            <a:srcRect/>
            <a:stretch/>
          </p:blipFill>
          <p:spPr>
            <a:xfrm>
              <a:off x="7646064" y="0"/>
              <a:ext cx="1497936" cy="1059710"/>
            </a:xfrm>
            <a:prstGeom prst="rect">
              <a:avLst/>
            </a:prstGeom>
            <a:noFill/>
            <a:ln>
              <a:noFill/>
            </a:ln>
          </p:spPr>
        </p:pic>
      </p:grpSp>
      <p:sp>
        <p:nvSpPr>
          <p:cNvPr id="125" name="Google Shape;125;p16"/>
          <p:cNvSpPr txBox="1"/>
          <p:nvPr/>
        </p:nvSpPr>
        <p:spPr>
          <a:xfrm>
            <a:off x="3114388" y="6581775"/>
            <a:ext cx="3657600"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Times New Roman"/>
                <a:ea typeface="Times New Roman"/>
                <a:cs typeface="Times New Roman"/>
                <a:sym typeface="Times New Roman"/>
              </a:rPr>
              <a:t>                     18PYB103J Module-I Lecture-1</a:t>
            </a:r>
            <a:endParaRPr sz="1200" b="1">
              <a:solidFill>
                <a:schemeClr val="dk1"/>
              </a:solidFill>
              <a:latin typeface="Times New Roman"/>
              <a:ea typeface="Times New Roman"/>
              <a:cs typeface="Times New Roman"/>
              <a:sym typeface="Times New Roman"/>
            </a:endParaRPr>
          </a:p>
        </p:txBody>
      </p:sp>
      <p:sp>
        <p:nvSpPr>
          <p:cNvPr id="126" name="Google Shape;126;p16"/>
          <p:cNvSpPr/>
          <p:nvPr/>
        </p:nvSpPr>
        <p:spPr>
          <a:xfrm>
            <a:off x="1874531" y="105950"/>
            <a:ext cx="5947082" cy="48013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800" b="1">
                <a:solidFill>
                  <a:srgbClr val="042798"/>
                </a:solidFill>
                <a:latin typeface="Bookman Old Style"/>
                <a:ea typeface="Bookman Old Style"/>
                <a:cs typeface="Bookman Old Style"/>
                <a:sym typeface="Bookman Old Style"/>
              </a:rPr>
              <a:t> </a:t>
            </a:r>
            <a:endParaRPr sz="2800" b="1">
              <a:solidFill>
                <a:srgbClr val="042798"/>
              </a:solidFill>
              <a:latin typeface="Bookman Old Style"/>
              <a:ea typeface="Bookman Old Style"/>
              <a:cs typeface="Bookman Old Style"/>
              <a:sym typeface="Bookman Old Style"/>
            </a:endParaRPr>
          </a:p>
        </p:txBody>
      </p:sp>
      <p:sp>
        <p:nvSpPr>
          <p:cNvPr id="127" name="Google Shape;127;p16"/>
          <p:cNvSpPr/>
          <p:nvPr/>
        </p:nvSpPr>
        <p:spPr>
          <a:xfrm>
            <a:off x="234772" y="1199904"/>
            <a:ext cx="8674455" cy="526297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b="1">
                <a:solidFill>
                  <a:srgbClr val="042798"/>
                </a:solidFill>
                <a:latin typeface="Bookman Old Style"/>
                <a:ea typeface="Bookman Old Style"/>
                <a:cs typeface="Bookman Old Style"/>
                <a:sym typeface="Bookman Old Style"/>
              </a:rPr>
              <a:t>Drude Theory</a:t>
            </a:r>
            <a:endParaRPr/>
          </a:p>
          <a:p>
            <a:pPr marL="0" marR="0" lvl="0" indent="0" algn="just" rtl="0">
              <a:spcBef>
                <a:spcPts val="0"/>
              </a:spcBef>
              <a:spcAft>
                <a:spcPts val="0"/>
              </a:spcAft>
              <a:buNone/>
            </a:pPr>
            <a:endParaRPr sz="2400" b="1">
              <a:solidFill>
                <a:schemeClr val="dk1"/>
              </a:solidFill>
              <a:latin typeface="Bookman Old Style"/>
              <a:ea typeface="Bookman Old Style"/>
              <a:cs typeface="Bookman Old Style"/>
              <a:sym typeface="Bookman Old Style"/>
            </a:endParaRPr>
          </a:p>
          <a:p>
            <a:pPr marL="0" marR="0" lvl="0" indent="0" algn="just" rtl="0">
              <a:spcBef>
                <a:spcPts val="0"/>
              </a:spcBef>
              <a:spcAft>
                <a:spcPts val="0"/>
              </a:spcAft>
              <a:buNone/>
            </a:pPr>
            <a:r>
              <a:rPr lang="en-US" sz="2400">
                <a:solidFill>
                  <a:schemeClr val="dk1"/>
                </a:solidFill>
                <a:latin typeface="Times New Roman"/>
                <a:ea typeface="Times New Roman"/>
                <a:cs typeface="Times New Roman"/>
                <a:sym typeface="Times New Roman"/>
              </a:rPr>
              <a:t>	This theory initially proposed by Drude in 1900,and it’s the first theory to explain the electrical conduction in conducting materials and reveals that free electrons are responsible for the electrical conduction.</a:t>
            </a:r>
            <a:endParaRPr/>
          </a:p>
          <a:p>
            <a:pPr marL="0" marR="0" lvl="0" indent="0" algn="just" rtl="0">
              <a:spcBef>
                <a:spcPts val="0"/>
              </a:spcBef>
              <a:spcAft>
                <a:spcPts val="0"/>
              </a:spcAft>
              <a:buNone/>
            </a:pPr>
            <a:endParaRPr sz="2400" b="1">
              <a:solidFill>
                <a:srgbClr val="042798"/>
              </a:solidFill>
              <a:latin typeface="Bookman Old Style"/>
              <a:ea typeface="Bookman Old Style"/>
              <a:cs typeface="Bookman Old Style"/>
              <a:sym typeface="Bookman Old Style"/>
            </a:endParaRPr>
          </a:p>
          <a:p>
            <a:pPr marL="0" marR="0" lvl="0" indent="0" algn="just" rtl="0">
              <a:spcBef>
                <a:spcPts val="0"/>
              </a:spcBef>
              <a:spcAft>
                <a:spcPts val="0"/>
              </a:spcAft>
              <a:buNone/>
            </a:pPr>
            <a:r>
              <a:rPr lang="en-US" sz="2400" b="1">
                <a:solidFill>
                  <a:srgbClr val="042798"/>
                </a:solidFill>
                <a:latin typeface="Bookman Old Style"/>
                <a:ea typeface="Bookman Old Style"/>
                <a:cs typeface="Bookman Old Style"/>
                <a:sym typeface="Bookman Old Style"/>
              </a:rPr>
              <a:t>Free electrons</a:t>
            </a:r>
            <a:endParaRPr/>
          </a:p>
          <a:p>
            <a:pPr marL="0" marR="0" lvl="0" indent="0" algn="just" rtl="0">
              <a:spcBef>
                <a:spcPts val="0"/>
              </a:spcBef>
              <a:spcAft>
                <a:spcPts val="0"/>
              </a:spcAft>
              <a:buNone/>
            </a:pPr>
            <a:r>
              <a:rPr lang="en-US" sz="2400" b="1">
                <a:solidFill>
                  <a:srgbClr val="042798"/>
                </a:solidFill>
                <a:latin typeface="Bookman Old Style"/>
                <a:ea typeface="Bookman Old Style"/>
                <a:cs typeface="Bookman Old Style"/>
                <a:sym typeface="Bookman Old Style"/>
              </a:rPr>
              <a:t> </a:t>
            </a:r>
            <a:endParaRPr/>
          </a:p>
          <a:p>
            <a:pPr marL="0" marR="0" lvl="0" indent="0" algn="just" rtl="0">
              <a:spcBef>
                <a:spcPts val="0"/>
              </a:spcBef>
              <a:spcAft>
                <a:spcPts val="0"/>
              </a:spcAft>
              <a:buNone/>
            </a:pPr>
            <a:r>
              <a:rPr lang="en-US" sz="2400" b="1">
                <a:solidFill>
                  <a:srgbClr val="042798"/>
                </a:solidFill>
                <a:latin typeface="Bookman Old Style"/>
                <a:ea typeface="Bookman Old Style"/>
                <a:cs typeface="Bookman Old Style"/>
                <a:sym typeface="Bookman Old Style"/>
              </a:rPr>
              <a:t>	</a:t>
            </a:r>
            <a:r>
              <a:rPr lang="en-US" sz="2400">
                <a:solidFill>
                  <a:schemeClr val="dk1"/>
                </a:solidFill>
                <a:latin typeface="Times New Roman"/>
                <a:ea typeface="Times New Roman"/>
                <a:cs typeface="Times New Roman"/>
                <a:sym typeface="Times New Roman"/>
              </a:rPr>
              <a:t>In certain metals especially in Cu, Ag and Al valence electrons are so weakly attached to the nuclei they can be easily removed or detached such electrons are called as free electrons.</a:t>
            </a:r>
            <a:endParaRPr sz="24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400">
                <a:solidFill>
                  <a:schemeClr val="dk1"/>
                </a:solidFill>
                <a:latin typeface="Times New Roman"/>
                <a:ea typeface="Times New Roman"/>
                <a:cs typeface="Times New Roman"/>
                <a:sym typeface="Times New Roman"/>
              </a:rPr>
              <a:t> But all the valence electrons in the metals are not free electrons.</a:t>
            </a:r>
            <a:endParaRPr sz="2400">
              <a:solidFill>
                <a:schemeClr val="dk1"/>
              </a:solidFill>
              <a:latin typeface="Times New Roman"/>
              <a:ea typeface="Times New Roman"/>
              <a:cs typeface="Times New Roman"/>
              <a:sym typeface="Times New Roman"/>
            </a:endParaRPr>
          </a:p>
        </p:txBody>
      </p:sp>
      <p:sp>
        <p:nvSpPr>
          <p:cNvPr id="128" name="Google Shape;128;p16"/>
          <p:cNvSpPr/>
          <p:nvPr/>
        </p:nvSpPr>
        <p:spPr>
          <a:xfrm>
            <a:off x="2033269" y="404976"/>
            <a:ext cx="562960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Classical Free Electron Theory of Metals</a:t>
            </a:r>
            <a:endParaRPr sz="2400" b="1" dirty="0">
              <a:solidFill>
                <a:srgbClr val="FF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3"/>
          <p:cNvSpPr>
            <a:spLocks noChangeShapeType="1"/>
          </p:cNvSpPr>
          <p:nvPr/>
        </p:nvSpPr>
        <p:spPr bwMode="auto">
          <a:xfrm>
            <a:off x="292123" y="1046833"/>
            <a:ext cx="7212013" cy="20638"/>
          </a:xfrm>
          <a:prstGeom prst="line">
            <a:avLst/>
          </a:prstGeom>
          <a:noFill/>
          <a:ln w="28575">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dirty="0"/>
          </a:p>
        </p:txBody>
      </p:sp>
      <p:grpSp>
        <p:nvGrpSpPr>
          <p:cNvPr id="9" name="Group 8"/>
          <p:cNvGrpSpPr/>
          <p:nvPr/>
        </p:nvGrpSpPr>
        <p:grpSpPr>
          <a:xfrm>
            <a:off x="0" y="0"/>
            <a:ext cx="9144000" cy="1059710"/>
            <a:chOff x="0" y="0"/>
            <a:chExt cx="9144000" cy="1059710"/>
          </a:xfrm>
        </p:grpSpPr>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064" y="0"/>
              <a:ext cx="1497936" cy="105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5"/>
          <p:cNvSpPr txBox="1">
            <a:spLocks noChangeArrowheads="1"/>
          </p:cNvSpPr>
          <p:nvPr/>
        </p:nvSpPr>
        <p:spPr bwMode="auto">
          <a:xfrm>
            <a:off x="2743200" y="6553200"/>
            <a:ext cx="3657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18PYB103J Module-I</a:t>
            </a:r>
          </a:p>
        </p:txBody>
      </p:sp>
      <p:sp>
        <p:nvSpPr>
          <p:cNvPr id="17" name="Rectangle 9"/>
          <p:cNvSpPr txBox="1">
            <a:spLocks noChangeArrowheads="1"/>
          </p:cNvSpPr>
          <p:nvPr/>
        </p:nvSpPr>
        <p:spPr>
          <a:xfrm>
            <a:off x="590750" y="5453915"/>
            <a:ext cx="8077200" cy="152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endParaRPr lang="en-US" alt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1883121" y="380746"/>
            <a:ext cx="5839485" cy="461665"/>
          </a:xfrm>
          <a:prstGeom prst="rect">
            <a:avLst/>
          </a:prstGeom>
        </p:spPr>
        <p:txBody>
          <a:bodyPr wrap="square">
            <a:spAutoFit/>
          </a:bodyPr>
          <a:lstStyle/>
          <a:p>
            <a:r>
              <a:rPr lang="en-US" sz="2400" b="1" dirty="0">
                <a:solidFill>
                  <a:srgbClr val="000099"/>
                </a:solidFill>
                <a:latin typeface="Times New Roman" panose="02020603050405020304" pitchFamily="18" charset="0"/>
                <a:cs typeface="Times New Roman" panose="02020603050405020304" pitchFamily="18" charset="0"/>
              </a:rPr>
              <a:t>Classical Free Electron Theory of Metals</a:t>
            </a:r>
          </a:p>
        </p:txBody>
      </p:sp>
      <p:sp>
        <p:nvSpPr>
          <p:cNvPr id="5" name="Rectangle 4"/>
          <p:cNvSpPr/>
          <p:nvPr/>
        </p:nvSpPr>
        <p:spPr>
          <a:xfrm>
            <a:off x="52791" y="1291245"/>
            <a:ext cx="6890028" cy="461665"/>
          </a:xfrm>
          <a:prstGeom prst="rect">
            <a:avLst/>
          </a:prstGeom>
        </p:spPr>
        <p:txBody>
          <a:bodyPr wrap="none">
            <a:spAutoFit/>
          </a:bodyPr>
          <a:lstStyle/>
          <a:p>
            <a:pPr algn="just"/>
            <a:r>
              <a:rPr lang="en-US" sz="2400" b="1" dirty="0">
                <a:solidFill>
                  <a:srgbClr val="042798"/>
                </a:solidFill>
                <a:latin typeface="Bookman Old Style" panose="02050604050505020204" pitchFamily="18" charset="0"/>
              </a:rPr>
              <a:t>Concept of Classical Free electron Theory</a:t>
            </a:r>
          </a:p>
        </p:txBody>
      </p:sp>
      <p:sp>
        <p:nvSpPr>
          <p:cNvPr id="6" name="Rectangle 5"/>
          <p:cNvSpPr/>
          <p:nvPr/>
        </p:nvSpPr>
        <p:spPr>
          <a:xfrm>
            <a:off x="248568" y="1917979"/>
            <a:ext cx="5561389" cy="4093428"/>
          </a:xfrm>
          <a:prstGeom prst="rect">
            <a:avLst/>
          </a:prstGeom>
        </p:spPr>
        <p:txBody>
          <a:bodyPr wrap="square">
            <a:spAutoFit/>
          </a:bodyPr>
          <a:lstStyle/>
          <a:p>
            <a:pPr marL="285750" indent="-285750" algn="jus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sym typeface="SymbolPS" charset="2"/>
              </a:rPr>
              <a:t>According to this theory, metals consists of positive ions fixed in lattice and negative ions wander freely within the boundaries of the metal.</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SymbolPS" charset="2"/>
              </a:rPr>
              <a:t>As they are responsible for conductivity called as Conduction electrons</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SymbolPS" charset="2"/>
              </a:rPr>
              <a:t>This cloud of free electrons are called as electron gas </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SymbolPS" charset="2"/>
              </a:rPr>
              <a:t>They differ fro ordinary gas in two aspects</a:t>
            </a:r>
          </a:p>
          <a:p>
            <a:pPr algn="just"/>
            <a:r>
              <a:rPr lang="en-US" sz="2000" dirty="0">
                <a:latin typeface="Times New Roman" panose="02020603050405020304" pitchFamily="18" charset="0"/>
                <a:cs typeface="Times New Roman" panose="02020603050405020304" pitchFamily="18" charset="0"/>
                <a:sym typeface="SymbolPS" charset="2"/>
              </a:rPr>
              <a:t>          </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sym typeface="SymbolPS" charset="2"/>
              </a:rPr>
              <a:t> Free electron gas is charged while molecules of ordinary gases are neutral</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sym typeface="SymbolPS" charset="2"/>
              </a:rPr>
              <a:t>Concentration of electron is &gt; ordinary gas concentration</a:t>
            </a:r>
            <a:endParaRPr lang="en-IN" sz="2000" dirty="0"/>
          </a:p>
        </p:txBody>
      </p:sp>
      <p:pic>
        <p:nvPicPr>
          <p:cNvPr id="13" name="Picture 12" descr="gass.gif.gif"/>
          <p:cNvPicPr>
            <a:picLocks noChangeAspect="1"/>
          </p:cNvPicPr>
          <p:nvPr/>
        </p:nvPicPr>
        <p:blipFill>
          <a:blip r:embed="rId4"/>
          <a:stretch>
            <a:fillRect/>
          </a:stretch>
        </p:blipFill>
        <p:spPr>
          <a:xfrm>
            <a:off x="5725551" y="2321168"/>
            <a:ext cx="3059723" cy="2345788"/>
          </a:xfrm>
          <a:prstGeom prst="rect">
            <a:avLst/>
          </a:prstGeom>
        </p:spPr>
      </p:pic>
    </p:spTree>
    <p:extLst>
      <p:ext uri="{BB962C8B-B14F-4D97-AF65-F5344CB8AC3E}">
        <p14:creationId xmlns:p14="http://schemas.microsoft.com/office/powerpoint/2010/main" val="171330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cxnSp>
        <p:nvCxnSpPr>
          <p:cNvPr id="146" name="Google Shape;146;p18"/>
          <p:cNvCxnSpPr/>
          <p:nvPr/>
        </p:nvCxnSpPr>
        <p:spPr>
          <a:xfrm>
            <a:off x="292123" y="1046833"/>
            <a:ext cx="7212013" cy="20638"/>
          </a:xfrm>
          <a:prstGeom prst="straightConnector1">
            <a:avLst/>
          </a:prstGeom>
          <a:noFill/>
          <a:ln w="28575" cap="flat" cmpd="sng">
            <a:solidFill>
              <a:srgbClr val="FC0128"/>
            </a:solidFill>
            <a:prstDash val="solid"/>
            <a:round/>
            <a:headEnd type="none" w="med" len="med"/>
            <a:tailEnd type="none" w="med" len="med"/>
          </a:ln>
        </p:spPr>
      </p:cxnSp>
      <p:grpSp>
        <p:nvGrpSpPr>
          <p:cNvPr id="147" name="Google Shape;147;p18"/>
          <p:cNvGrpSpPr/>
          <p:nvPr/>
        </p:nvGrpSpPr>
        <p:grpSpPr>
          <a:xfrm>
            <a:off x="0" y="0"/>
            <a:ext cx="9144000" cy="1059710"/>
            <a:chOff x="0" y="0"/>
            <a:chExt cx="9144000" cy="1059710"/>
          </a:xfrm>
        </p:grpSpPr>
        <p:pic>
          <p:nvPicPr>
            <p:cNvPr id="148" name="Google Shape;148;p18"/>
            <p:cNvPicPr preferRelativeResize="0"/>
            <p:nvPr/>
          </p:nvPicPr>
          <p:blipFill rotWithShape="1">
            <a:blip r:embed="rId3">
              <a:alphaModFix/>
            </a:blip>
            <a:srcRect/>
            <a:stretch/>
          </p:blipFill>
          <p:spPr>
            <a:xfrm>
              <a:off x="0" y="0"/>
              <a:ext cx="1590675" cy="914400"/>
            </a:xfrm>
            <a:prstGeom prst="rect">
              <a:avLst/>
            </a:prstGeom>
            <a:noFill/>
            <a:ln>
              <a:noFill/>
            </a:ln>
          </p:spPr>
        </p:pic>
        <p:pic>
          <p:nvPicPr>
            <p:cNvPr id="149" name="Google Shape;149;p18"/>
            <p:cNvPicPr preferRelativeResize="0"/>
            <p:nvPr/>
          </p:nvPicPr>
          <p:blipFill rotWithShape="1">
            <a:blip r:embed="rId4">
              <a:alphaModFix/>
            </a:blip>
            <a:srcRect/>
            <a:stretch/>
          </p:blipFill>
          <p:spPr>
            <a:xfrm>
              <a:off x="7646064" y="0"/>
              <a:ext cx="1497936" cy="1059710"/>
            </a:xfrm>
            <a:prstGeom prst="rect">
              <a:avLst/>
            </a:prstGeom>
            <a:noFill/>
            <a:ln>
              <a:noFill/>
            </a:ln>
          </p:spPr>
        </p:pic>
      </p:grpSp>
      <p:sp>
        <p:nvSpPr>
          <p:cNvPr id="150" name="Google Shape;150;p18"/>
          <p:cNvSpPr txBox="1"/>
          <p:nvPr/>
        </p:nvSpPr>
        <p:spPr>
          <a:xfrm>
            <a:off x="2743200" y="6553200"/>
            <a:ext cx="3657600"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Times New Roman"/>
                <a:ea typeface="Times New Roman"/>
                <a:cs typeface="Times New Roman"/>
                <a:sym typeface="Times New Roman"/>
              </a:rPr>
              <a:t>                     18PYB103J Module-I Lecture-1</a:t>
            </a:r>
            <a:endParaRPr sz="1200" b="1">
              <a:solidFill>
                <a:schemeClr val="dk1"/>
              </a:solidFill>
              <a:latin typeface="Times New Roman"/>
              <a:ea typeface="Times New Roman"/>
              <a:cs typeface="Times New Roman"/>
              <a:sym typeface="Times New Roman"/>
            </a:endParaRPr>
          </a:p>
        </p:txBody>
      </p:sp>
      <p:sp>
        <p:nvSpPr>
          <p:cNvPr id="151" name="Google Shape;151;p18"/>
          <p:cNvSpPr/>
          <p:nvPr/>
        </p:nvSpPr>
        <p:spPr>
          <a:xfrm>
            <a:off x="195857" y="1365346"/>
            <a:ext cx="8784370" cy="304698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a:solidFill>
                  <a:schemeClr val="dk1"/>
                </a:solidFill>
                <a:latin typeface="Times New Roman"/>
                <a:ea typeface="Times New Roman"/>
                <a:cs typeface="Times New Roman"/>
                <a:sym typeface="Times New Roman"/>
              </a:rPr>
              <a:t>The time ‘</a:t>
            </a:r>
            <a:r>
              <a:rPr lang="en-US" sz="2400">
                <a:solidFill>
                  <a:srgbClr val="002060"/>
                </a:solidFill>
                <a:latin typeface="Times New Roman"/>
                <a:ea typeface="Times New Roman"/>
                <a:cs typeface="Times New Roman"/>
                <a:sym typeface="Times New Roman"/>
              </a:rPr>
              <a:t>τ</a:t>
            </a:r>
            <a:r>
              <a:rPr lang="en-US" sz="2400">
                <a:solidFill>
                  <a:schemeClr val="dk1"/>
                </a:solidFill>
                <a:latin typeface="Times New Roman"/>
                <a:ea typeface="Times New Roman"/>
                <a:cs typeface="Times New Roman"/>
                <a:sym typeface="Times New Roman"/>
              </a:rPr>
              <a:t>’ is known as the relaxation time and  it is defined as the time taken by an electron between two successive collisions. That relaxation time is also called </a:t>
            </a:r>
            <a:r>
              <a:rPr lang="en-US" sz="2400" i="1">
                <a:solidFill>
                  <a:srgbClr val="000099"/>
                </a:solidFill>
                <a:latin typeface="Times New Roman"/>
                <a:ea typeface="Times New Roman"/>
                <a:cs typeface="Times New Roman"/>
                <a:sym typeface="Times New Roman"/>
              </a:rPr>
              <a:t>mean free  time</a:t>
            </a:r>
            <a:r>
              <a:rPr lang="en-US" sz="2400">
                <a:solidFill>
                  <a:srgbClr val="000099"/>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[or] </a:t>
            </a:r>
            <a:r>
              <a:rPr lang="en-US" sz="2400" i="1">
                <a:solidFill>
                  <a:srgbClr val="000099"/>
                </a:solidFill>
                <a:latin typeface="Times New Roman"/>
                <a:ea typeface="Times New Roman"/>
                <a:cs typeface="Times New Roman"/>
                <a:sym typeface="Times New Roman"/>
              </a:rPr>
              <a:t>collision time. </a:t>
            </a:r>
            <a:endParaRPr/>
          </a:p>
          <a:p>
            <a:pPr marL="0" marR="0" lvl="0" indent="0" algn="just"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400">
                <a:solidFill>
                  <a:schemeClr val="dk1"/>
                </a:solidFill>
                <a:latin typeface="Times New Roman"/>
                <a:ea typeface="Times New Roman"/>
                <a:cs typeface="Times New Roman"/>
                <a:sym typeface="Times New Roman"/>
              </a:rPr>
              <a:t>        Electrons are assumed to achieve thermal equilibrium with their surroundings only through collision. These collisions are assumed to maintain local thermodynamic equilibrium in a particularly simple way.</a:t>
            </a:r>
            <a:endParaRPr/>
          </a:p>
        </p:txBody>
      </p:sp>
      <p:pic>
        <p:nvPicPr>
          <p:cNvPr id="152" name="Google Shape;152;p18"/>
          <p:cNvPicPr preferRelativeResize="0"/>
          <p:nvPr/>
        </p:nvPicPr>
        <p:blipFill rotWithShape="1">
          <a:blip r:embed="rId5">
            <a:alphaModFix/>
          </a:blip>
          <a:srcRect/>
          <a:stretch/>
        </p:blipFill>
        <p:spPr>
          <a:xfrm>
            <a:off x="2361063" y="4327124"/>
            <a:ext cx="4039737" cy="1459597"/>
          </a:xfrm>
          <a:prstGeom prst="rect">
            <a:avLst/>
          </a:prstGeom>
          <a:noFill/>
          <a:ln w="9525" cap="flat" cmpd="sng">
            <a:solidFill>
              <a:srgbClr val="2E75B5"/>
            </a:solidFill>
            <a:prstDash val="solid"/>
            <a:miter lim="800000"/>
            <a:headEnd type="none" w="sm" len="sm"/>
            <a:tailEnd type="none" w="sm" len="sm"/>
          </a:ln>
        </p:spPr>
      </p:pic>
      <p:sp>
        <p:nvSpPr>
          <p:cNvPr id="153" name="Google Shape;153;p18"/>
          <p:cNvSpPr/>
          <p:nvPr/>
        </p:nvSpPr>
        <p:spPr>
          <a:xfrm>
            <a:off x="1740497" y="5939128"/>
            <a:ext cx="5781764"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100" b="1">
                <a:solidFill>
                  <a:srgbClr val="FF0000"/>
                </a:solidFill>
                <a:latin typeface="Arial Narrow"/>
                <a:ea typeface="Arial Narrow"/>
                <a:cs typeface="Arial Narrow"/>
                <a:sym typeface="Arial Narrow"/>
              </a:rPr>
              <a:t>Figure 2 </a:t>
            </a:r>
            <a:r>
              <a:rPr lang="en-US" sz="2100">
                <a:solidFill>
                  <a:srgbClr val="000000"/>
                </a:solidFill>
                <a:latin typeface="Arial Narrow"/>
                <a:ea typeface="Arial Narrow"/>
                <a:cs typeface="Arial Narrow"/>
                <a:sym typeface="Arial Narrow"/>
              </a:rPr>
              <a:t>| </a:t>
            </a:r>
            <a:r>
              <a:rPr lang="en-US" sz="2400" b="1">
                <a:solidFill>
                  <a:schemeClr val="dk1"/>
                </a:solidFill>
                <a:latin typeface="Calibri"/>
                <a:ea typeface="Calibri"/>
                <a:cs typeface="Calibri"/>
                <a:sym typeface="Calibri"/>
              </a:rPr>
              <a:t>Trajectory of a conduction electron</a:t>
            </a:r>
            <a:endParaRPr sz="2100" b="1">
              <a:solidFill>
                <a:schemeClr val="dk1"/>
              </a:solidFill>
              <a:latin typeface="Arial Narrow"/>
              <a:ea typeface="Arial Narrow"/>
              <a:cs typeface="Arial Narrow"/>
              <a:sym typeface="Arial Narrow"/>
            </a:endParaRPr>
          </a:p>
        </p:txBody>
      </p:sp>
      <p:sp>
        <p:nvSpPr>
          <p:cNvPr id="154" name="Google Shape;154;p18"/>
          <p:cNvSpPr/>
          <p:nvPr/>
        </p:nvSpPr>
        <p:spPr>
          <a:xfrm>
            <a:off x="1883118" y="398850"/>
            <a:ext cx="5617675"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0099"/>
                </a:solidFill>
                <a:latin typeface="Times New Roman"/>
                <a:ea typeface="Times New Roman"/>
                <a:cs typeface="Times New Roman"/>
                <a:sym typeface="Times New Roman"/>
              </a:rPr>
              <a:t>Classical Free Electron Theory of Metals</a:t>
            </a:r>
            <a:endParaRPr/>
          </a:p>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8A3FDC-78B4-4E95-B452-F8792A43CB06}" type="slidenum">
              <a:rPr lang="en-US">
                <a:solidFill>
                  <a:srgbClr val="FFFFFF"/>
                </a:solidFill>
                <a:latin typeface="Calibri" panose="020F0502020204030204" pitchFamily="34" charset="0"/>
              </a:rPr>
              <a:pPr eaLnBrk="1" hangingPunct="1"/>
              <a:t>7</a:t>
            </a:fld>
            <a:endParaRPr lang="en-US">
              <a:solidFill>
                <a:srgbClr val="FFFFFF"/>
              </a:solidFill>
              <a:latin typeface="Calibri" panose="020F0502020204030204" pitchFamily="34" charset="0"/>
            </a:endParaRPr>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900" y="104775"/>
            <a:ext cx="17907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5"/>
          <p:cNvSpPr txBox="1">
            <a:spLocks noChangeArrowheads="1"/>
          </p:cNvSpPr>
          <p:nvPr/>
        </p:nvSpPr>
        <p:spPr bwMode="auto">
          <a:xfrm>
            <a:off x="2743200" y="65532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18PYB103J Module-I Lecture-1</a:t>
            </a:r>
          </a:p>
        </p:txBody>
      </p:sp>
      <p:sp>
        <p:nvSpPr>
          <p:cNvPr id="6150" name="Rectangle 3"/>
          <p:cNvSpPr>
            <a:spLocks noChangeArrowheads="1"/>
          </p:cNvSpPr>
          <p:nvPr/>
        </p:nvSpPr>
        <p:spPr bwMode="auto">
          <a:xfrm>
            <a:off x="152400" y="1409700"/>
            <a:ext cx="82296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dirty="0">
                <a:solidFill>
                  <a:srgbClr val="CC0000"/>
                </a:solidFill>
                <a:latin typeface="Times New Roman" panose="02020603050405020304" pitchFamily="18" charset="0"/>
                <a:cs typeface="Times New Roman" panose="02020603050405020304" pitchFamily="18" charset="0"/>
              </a:rPr>
              <a:t>Success of classical free electron theory: </a:t>
            </a: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dirty="0">
                <a:latin typeface="Times New Roman" panose="02020603050405020304" pitchFamily="18" charset="0"/>
                <a:cs typeface="Times New Roman" panose="02020603050405020304" pitchFamily="18" charset="0"/>
              </a:rPr>
              <a:t>(1). It verifies Ohm’s law. </a:t>
            </a: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dirty="0">
                <a:latin typeface="Times New Roman" panose="02020603050405020304" pitchFamily="18" charset="0"/>
                <a:cs typeface="Times New Roman" panose="02020603050405020304" pitchFamily="18" charset="0"/>
              </a:rPr>
              <a:t>(2). It explains the electrical and thermal conductivities of metals. </a:t>
            </a: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dirty="0">
                <a:latin typeface="Times New Roman" panose="02020603050405020304" pitchFamily="18" charset="0"/>
                <a:cs typeface="Times New Roman" panose="02020603050405020304" pitchFamily="18" charset="0"/>
              </a:rPr>
              <a:t>(3). It derives </a:t>
            </a:r>
            <a:r>
              <a:rPr lang="en-US" sz="2400" dirty="0" err="1">
                <a:latin typeface="Times New Roman" panose="02020603050405020304" pitchFamily="18" charset="0"/>
                <a:cs typeface="Times New Roman" panose="02020603050405020304" pitchFamily="18" charset="0"/>
              </a:rPr>
              <a:t>Wiedemann</a:t>
            </a:r>
            <a:r>
              <a:rPr lang="en-US" sz="2400" dirty="0">
                <a:latin typeface="Times New Roman" panose="02020603050405020304" pitchFamily="18" charset="0"/>
                <a:cs typeface="Times New Roman" panose="02020603050405020304" pitchFamily="18" charset="0"/>
              </a:rPr>
              <a:t> – Franz law. (i.e., the relation between electrical conductivity and thermal conductivity)</a:t>
            </a: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dirty="0">
                <a:latin typeface="Times New Roman" panose="02020603050405020304" pitchFamily="18" charset="0"/>
                <a:cs typeface="Times New Roman" panose="02020603050405020304" pitchFamily="18" charset="0"/>
              </a:rPr>
              <a:t> (4). It explains optical properties of metals.</a:t>
            </a:r>
          </a:p>
        </p:txBody>
      </p:sp>
      <p:sp>
        <p:nvSpPr>
          <p:cNvPr id="3" name="Rectangle 2"/>
          <p:cNvSpPr/>
          <p:nvPr/>
        </p:nvSpPr>
        <p:spPr>
          <a:xfrm>
            <a:off x="2241715" y="3244334"/>
            <a:ext cx="4660571" cy="369332"/>
          </a:xfrm>
          <a:prstGeom prst="rect">
            <a:avLst/>
          </a:prstGeom>
        </p:spPr>
        <p:txBody>
          <a:bodyPr wrap="none">
            <a:spAutoFit/>
          </a:bodyPr>
          <a:lstStyle/>
          <a:p>
            <a:pPr algn="ctr" eaLnBrk="1" hangingPunct="1"/>
            <a:r>
              <a:rPr lang="en-US" b="1" dirty="0">
                <a:solidFill>
                  <a:schemeClr val="bg1"/>
                </a:solidFill>
                <a:latin typeface="Times New Roman" panose="02020603050405020304" pitchFamily="18" charset="0"/>
                <a:cs typeface="Times New Roman" panose="02020603050405020304" pitchFamily="18" charset="0"/>
              </a:rPr>
              <a:t>Introduction to Classical free electron theory </a:t>
            </a:r>
            <a:endParaRPr lang="en-US" dirty="0">
              <a:solidFill>
                <a:schemeClr val="bg1"/>
              </a:solidFill>
            </a:endParaRPr>
          </a:p>
        </p:txBody>
      </p:sp>
      <p:sp>
        <p:nvSpPr>
          <p:cNvPr id="8" name="Rectangle 7"/>
          <p:cNvSpPr/>
          <p:nvPr/>
        </p:nvSpPr>
        <p:spPr>
          <a:xfrm>
            <a:off x="1883118" y="398850"/>
            <a:ext cx="5617675" cy="830997"/>
          </a:xfrm>
          <a:prstGeom prst="rect">
            <a:avLst/>
          </a:prstGeom>
        </p:spPr>
        <p:txBody>
          <a:bodyPr wrap="square">
            <a:spAutoFit/>
          </a:bodyPr>
          <a:lstStyle/>
          <a:p>
            <a:r>
              <a:rPr lang="en-US" sz="2400" b="1" dirty="0">
                <a:solidFill>
                  <a:srgbClr val="000099"/>
                </a:solidFill>
                <a:latin typeface="Times New Roman" panose="02020603050405020304" pitchFamily="18" charset="0"/>
                <a:cs typeface="Times New Roman" panose="02020603050405020304" pitchFamily="18" charset="0"/>
              </a:rPr>
              <a:t>Classical Free Electron Theory of Metals</a:t>
            </a:r>
          </a:p>
          <a:p>
            <a:endParaRPr lang="en-US" sz="2400" dirty="0">
              <a:latin typeface="Times New Roman" panose="02020603050405020304" pitchFamily="18" charset="0"/>
              <a:cs typeface="Times New Roman" panose="02020603050405020304" pitchFamily="18" charset="0"/>
            </a:endParaRPr>
          </a:p>
        </p:txBody>
      </p:sp>
      <p:sp>
        <p:nvSpPr>
          <p:cNvPr id="9" name="Line 3"/>
          <p:cNvSpPr>
            <a:spLocks noChangeShapeType="1"/>
          </p:cNvSpPr>
          <p:nvPr/>
        </p:nvSpPr>
        <p:spPr bwMode="auto">
          <a:xfrm>
            <a:off x="292123" y="1046833"/>
            <a:ext cx="7212013" cy="20638"/>
          </a:xfrm>
          <a:prstGeom prst="line">
            <a:avLst/>
          </a:prstGeom>
          <a:noFill/>
          <a:ln w="28575">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dirty="0"/>
          </a:p>
        </p:txBody>
      </p:sp>
      <p:pic>
        <p:nvPicPr>
          <p:cNvPr id="8193" name="Picture 1"/>
          <p:cNvPicPr>
            <a:picLocks noChangeAspect="1" noChangeArrowheads="1"/>
          </p:cNvPicPr>
          <p:nvPr/>
        </p:nvPicPr>
        <p:blipFill>
          <a:blip r:embed="rId4"/>
          <a:srcRect/>
          <a:stretch>
            <a:fillRect/>
          </a:stretch>
        </p:blipFill>
        <p:spPr bwMode="auto">
          <a:xfrm>
            <a:off x="5992836" y="4687034"/>
            <a:ext cx="2841674" cy="18192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999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942259-D49D-4EBB-8492-AC21DE6B353E}" type="slidenum">
              <a:rPr lang="en-US">
                <a:solidFill>
                  <a:srgbClr val="FFFFFF"/>
                </a:solidFill>
                <a:latin typeface="Calibri" panose="020F0502020204030204" pitchFamily="34" charset="0"/>
              </a:rPr>
              <a:pPr eaLnBrk="1" hangingPunct="1"/>
              <a:t>8</a:t>
            </a:fld>
            <a:endParaRPr lang="en-US">
              <a:solidFill>
                <a:srgbClr val="FFFFFF"/>
              </a:solidFill>
              <a:latin typeface="Calibri" panose="020F0502020204030204" pitchFamily="34" charset="0"/>
            </a:endParaRPr>
          </a:p>
        </p:txBody>
      </p:sp>
      <p:pic>
        <p:nvPicPr>
          <p:cNvPr id="71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547" y="99413"/>
            <a:ext cx="17907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Box 5"/>
          <p:cNvSpPr txBox="1">
            <a:spLocks noChangeArrowheads="1"/>
          </p:cNvSpPr>
          <p:nvPr/>
        </p:nvSpPr>
        <p:spPr bwMode="auto">
          <a:xfrm>
            <a:off x="2743200" y="65532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18PYB103J Module-I Lecture-1</a:t>
            </a:r>
          </a:p>
        </p:txBody>
      </p:sp>
      <p:sp>
        <p:nvSpPr>
          <p:cNvPr id="7174" name="Rectangle 3"/>
          <p:cNvSpPr>
            <a:spLocks noChangeArrowheads="1"/>
          </p:cNvSpPr>
          <p:nvPr/>
        </p:nvSpPr>
        <p:spPr bwMode="auto">
          <a:xfrm>
            <a:off x="152400" y="1130171"/>
            <a:ext cx="86106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dirty="0">
                <a:solidFill>
                  <a:srgbClr val="CC0000"/>
                </a:solidFill>
                <a:latin typeface="Times New Roman" panose="02020603050405020304" pitchFamily="18" charset="0"/>
                <a:cs typeface="Times New Roman" panose="02020603050405020304" pitchFamily="18" charset="0"/>
              </a:rPr>
              <a:t>Drawbacks of classical free electron theory: </a:t>
            </a:r>
          </a:p>
          <a:p>
            <a:pPr eaLnBrk="1" hangingPunct="1"/>
            <a:endParaRPr lang="en-US" sz="2400" dirty="0">
              <a:latin typeface="Times New Roman" panose="02020603050405020304" pitchFamily="18" charset="0"/>
              <a:cs typeface="Times New Roman" panose="02020603050405020304" pitchFamily="18" charset="0"/>
            </a:endParaRPr>
          </a:p>
          <a:p>
            <a:pPr marL="457200" indent="-457200" algn="just" eaLnBrk="1" hangingPunct="1">
              <a:buFont typeface="+mj-lt"/>
              <a:buAutoNum type="arabicPeriod"/>
            </a:pPr>
            <a:r>
              <a:rPr lang="en-US" sz="2400" dirty="0">
                <a:latin typeface="Times New Roman" panose="02020603050405020304" pitchFamily="18" charset="0"/>
                <a:cs typeface="Times New Roman" panose="02020603050405020304" pitchFamily="18" charset="0"/>
              </a:rPr>
              <a:t>The phenomena such a photoelectric effect, Compton effect and the black body radiation couldn’t be explained by classical free electron theory. </a:t>
            </a:r>
          </a:p>
          <a:p>
            <a:pPr marL="457200" indent="-457200" algn="just" eaLnBrk="1" hangingPunct="1">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eaLnBrk="1" hangingPunct="1">
              <a:buFont typeface="+mj-lt"/>
              <a:buAutoNum type="arabicPeriod"/>
            </a:pPr>
            <a:r>
              <a:rPr lang="en-US" sz="2400" dirty="0">
                <a:latin typeface="Times New Roman" panose="02020603050405020304" pitchFamily="18" charset="0"/>
                <a:cs typeface="Times New Roman" panose="02020603050405020304" pitchFamily="18" charset="0"/>
              </a:rPr>
              <a:t>Cannot explain the electrical conductivity of semiconductors and Insulators. </a:t>
            </a:r>
          </a:p>
          <a:p>
            <a:pPr marL="457200" indent="-457200" algn="just" eaLnBrk="1" hangingPunct="1">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eaLnBrk="1" hangingPunct="1">
              <a:buFont typeface="+mj-lt"/>
              <a:buAutoNum type="arabicPeriod"/>
            </a:pPr>
            <a:r>
              <a:rPr lang="en-US" sz="2400" dirty="0">
                <a:latin typeface="Times New Roman" panose="02020603050405020304" pitchFamily="18" charset="0"/>
                <a:cs typeface="Times New Roman" panose="02020603050405020304" pitchFamily="18" charset="0"/>
              </a:rPr>
              <a:t>Ferromagnetism cannot be explained by theory.</a:t>
            </a:r>
          </a:p>
          <a:p>
            <a:pPr marL="457200" indent="-457200" algn="just" eaLnBrk="1" hangingPunct="1">
              <a:buFont typeface="+mj-lt"/>
              <a:buAutoNum type="arabicPeriod"/>
            </a:pP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1883118" y="398850"/>
            <a:ext cx="5617675" cy="830997"/>
          </a:xfrm>
          <a:prstGeom prst="rect">
            <a:avLst/>
          </a:prstGeom>
        </p:spPr>
        <p:txBody>
          <a:bodyPr wrap="square">
            <a:spAutoFit/>
          </a:bodyPr>
          <a:lstStyle/>
          <a:p>
            <a:r>
              <a:rPr lang="en-US" sz="2400" b="1" dirty="0">
                <a:solidFill>
                  <a:srgbClr val="000099"/>
                </a:solidFill>
                <a:latin typeface="Times New Roman" panose="02020603050405020304" pitchFamily="18" charset="0"/>
                <a:cs typeface="Times New Roman" panose="02020603050405020304" pitchFamily="18" charset="0"/>
              </a:rPr>
              <a:t>Classical Free Electron Theory of Metals</a:t>
            </a:r>
          </a:p>
          <a:p>
            <a:endParaRPr lang="en-US" sz="2400" dirty="0">
              <a:latin typeface="Times New Roman" panose="02020603050405020304" pitchFamily="18" charset="0"/>
              <a:cs typeface="Times New Roman" panose="02020603050405020304" pitchFamily="18" charset="0"/>
            </a:endParaRPr>
          </a:p>
        </p:txBody>
      </p:sp>
      <p:sp>
        <p:nvSpPr>
          <p:cNvPr id="8" name="Line 3"/>
          <p:cNvSpPr>
            <a:spLocks noChangeShapeType="1"/>
          </p:cNvSpPr>
          <p:nvPr/>
        </p:nvSpPr>
        <p:spPr bwMode="auto">
          <a:xfrm>
            <a:off x="292123" y="1046833"/>
            <a:ext cx="7212013" cy="20638"/>
          </a:xfrm>
          <a:prstGeom prst="line">
            <a:avLst/>
          </a:prstGeom>
          <a:noFill/>
          <a:ln w="28575">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dirty="0"/>
          </a:p>
        </p:txBody>
      </p:sp>
      <p:sp>
        <p:nvSpPr>
          <p:cNvPr id="10" name="TextBox 9">
            <a:extLst>
              <a:ext uri="{FF2B5EF4-FFF2-40B4-BE49-F238E27FC236}">
                <a16:creationId xmlns:a16="http://schemas.microsoft.com/office/drawing/2014/main" id="{19420A4B-C440-4315-B708-B4D5B4E4E8BC}"/>
              </a:ext>
            </a:extLst>
          </p:cNvPr>
          <p:cNvSpPr txBox="1"/>
          <p:nvPr/>
        </p:nvSpPr>
        <p:spPr>
          <a:xfrm>
            <a:off x="1666875" y="5424726"/>
            <a:ext cx="4572000" cy="923330"/>
          </a:xfrm>
          <a:prstGeom prst="rect">
            <a:avLst/>
          </a:prstGeom>
          <a:noFill/>
        </p:spPr>
        <p:txBody>
          <a:bodyPr wrap="square">
            <a:spAutoFit/>
          </a:bodyPr>
          <a:lstStyle/>
          <a:p>
            <a:r>
              <a:rPr lang="en-IN" dirty="0">
                <a:hlinkClick r:id="rId4"/>
              </a:rPr>
              <a:t>https://www.youtube.com/watch?v=ttdtdLfn9HU&amp;ab_channel=Aftertutor</a:t>
            </a:r>
            <a:endParaRPr lang="en-IN" dirty="0"/>
          </a:p>
          <a:p>
            <a:endParaRPr lang="en-IN" dirty="0"/>
          </a:p>
        </p:txBody>
      </p:sp>
    </p:spTree>
    <p:extLst>
      <p:ext uri="{BB962C8B-B14F-4D97-AF65-F5344CB8AC3E}">
        <p14:creationId xmlns:p14="http://schemas.microsoft.com/office/powerpoint/2010/main" val="360917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553200" y="6326188"/>
            <a:ext cx="2133600" cy="365125"/>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452E0E-E6CD-42FC-AC7D-3143E62E6272}" type="slidenum">
              <a:rPr lang="en-US">
                <a:solidFill>
                  <a:srgbClr val="FFFFFF"/>
                </a:solidFill>
                <a:latin typeface="Calibri" panose="020F0502020204030204" pitchFamily="34" charset="0"/>
              </a:rPr>
              <a:pPr eaLnBrk="1" hangingPunct="1"/>
              <a:t>9</a:t>
            </a:fld>
            <a:endParaRPr lang="en-US">
              <a:solidFill>
                <a:srgbClr val="FFFFFF"/>
              </a:solidFill>
              <a:latin typeface="Calibri" panose="020F0502020204030204" pitchFamily="34" charset="0"/>
            </a:endParaRPr>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0" y="104775"/>
            <a:ext cx="133508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5"/>
          <p:cNvSpPr txBox="1">
            <a:spLocks noChangeArrowheads="1"/>
          </p:cNvSpPr>
          <p:nvPr/>
        </p:nvSpPr>
        <p:spPr bwMode="auto">
          <a:xfrm>
            <a:off x="2743200" y="65532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sz="1200" b="1" dirty="0">
              <a:latin typeface="Times New Roman" panose="02020603050405020304" pitchFamily="18" charset="0"/>
              <a:cs typeface="Times New Roman" panose="02020603050405020304" pitchFamily="18" charset="0"/>
            </a:endParaRPr>
          </a:p>
        </p:txBody>
      </p:sp>
      <p:sp>
        <p:nvSpPr>
          <p:cNvPr id="10246" name="Rectangle 2"/>
          <p:cNvSpPr>
            <a:spLocks noChangeArrowheads="1"/>
          </p:cNvSpPr>
          <p:nvPr/>
        </p:nvSpPr>
        <p:spPr bwMode="auto">
          <a:xfrm>
            <a:off x="381000" y="1049338"/>
            <a:ext cx="83058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sz="2400" dirty="0">
                <a:latin typeface="Times New Roman" panose="02020603050405020304" pitchFamily="18" charset="0"/>
                <a:cs typeface="Times New Roman" panose="02020603050405020304" pitchFamily="18" charset="0"/>
              </a:rPr>
              <a:t>Classical free electron theory could not explain many physical properties.</a:t>
            </a:r>
          </a:p>
          <a:p>
            <a:pPr algn="just" eaLnBrk="1" hangingPunct="1"/>
            <a:endParaRPr lang="en-US" sz="2400" dirty="0">
              <a:latin typeface="Times New Roman" panose="02020603050405020304" pitchFamily="18" charset="0"/>
              <a:cs typeface="Times New Roman" panose="02020603050405020304" pitchFamily="18" charset="0"/>
            </a:endParaRPr>
          </a:p>
          <a:p>
            <a:pPr algn="just" eaLnBrk="1" hangingPunct="1"/>
            <a:r>
              <a:rPr lang="en-US" sz="2400" dirty="0">
                <a:latin typeface="Times New Roman" panose="02020603050405020304" pitchFamily="18" charset="0"/>
                <a:cs typeface="Times New Roman" panose="02020603050405020304" pitchFamily="18" charset="0"/>
              </a:rPr>
              <a:t> In 1928, </a:t>
            </a:r>
            <a:r>
              <a:rPr lang="en-US" sz="2400" b="1" dirty="0" err="1">
                <a:solidFill>
                  <a:srgbClr val="00B050"/>
                </a:solidFill>
                <a:latin typeface="Times New Roman" panose="02020603050405020304" pitchFamily="18" charset="0"/>
                <a:cs typeface="Times New Roman" panose="02020603050405020304" pitchFamily="18" charset="0"/>
              </a:rPr>
              <a:t>Sommerfield</a:t>
            </a:r>
            <a:r>
              <a:rPr lang="en-US" sz="2400" dirty="0">
                <a:latin typeface="Times New Roman" panose="02020603050405020304" pitchFamily="18" charset="0"/>
                <a:cs typeface="Times New Roman" panose="02020603050405020304" pitchFamily="18" charset="0"/>
              </a:rPr>
              <a:t> developed a new theory applying quantum mechanical concepts and Fermi-Dirac statistics to the free electrons in the metal. This theory is called </a:t>
            </a:r>
            <a:r>
              <a:rPr lang="en-US" sz="2400" b="1" dirty="0">
                <a:solidFill>
                  <a:srgbClr val="000099"/>
                </a:solidFill>
                <a:latin typeface="Times New Roman" panose="02020603050405020304" pitchFamily="18" charset="0"/>
                <a:cs typeface="Times New Roman" panose="02020603050405020304" pitchFamily="18" charset="0"/>
              </a:rPr>
              <a:t>quantum free electron theory.</a:t>
            </a:r>
          </a:p>
          <a:p>
            <a:pPr algn="just" eaLnBrk="1" hangingPunct="1"/>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Classical free electron theory permits all electrons to gain energy. But quantum free electron theory permits only a fraction of electrons to gain energy.</a:t>
            </a:r>
          </a:p>
        </p:txBody>
      </p:sp>
      <p:sp>
        <p:nvSpPr>
          <p:cNvPr id="7" name="TextBox 5"/>
          <p:cNvSpPr txBox="1">
            <a:spLocks noChangeArrowheads="1"/>
          </p:cNvSpPr>
          <p:nvPr/>
        </p:nvSpPr>
        <p:spPr bwMode="auto">
          <a:xfrm>
            <a:off x="2895600" y="67056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1200" b="1" dirty="0">
                <a:latin typeface="Times New Roman" panose="02020603050405020304" pitchFamily="18" charset="0"/>
                <a:cs typeface="Times New Roman" panose="02020603050405020304" pitchFamily="18" charset="0"/>
              </a:rPr>
              <a:t>                     18PYB103J Module-I Lecture-1</a:t>
            </a:r>
          </a:p>
        </p:txBody>
      </p:sp>
      <p:sp>
        <p:nvSpPr>
          <p:cNvPr id="8" name="Line 3"/>
          <p:cNvSpPr>
            <a:spLocks noChangeShapeType="1"/>
          </p:cNvSpPr>
          <p:nvPr/>
        </p:nvSpPr>
        <p:spPr bwMode="auto">
          <a:xfrm>
            <a:off x="536559" y="1064939"/>
            <a:ext cx="7212013" cy="20638"/>
          </a:xfrm>
          <a:prstGeom prst="line">
            <a:avLst/>
          </a:prstGeom>
          <a:noFill/>
          <a:ln w="28575">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dirty="0"/>
          </a:p>
        </p:txBody>
      </p:sp>
      <p:sp>
        <p:nvSpPr>
          <p:cNvPr id="3" name="Rectangle 2"/>
          <p:cNvSpPr/>
          <p:nvPr/>
        </p:nvSpPr>
        <p:spPr>
          <a:xfrm>
            <a:off x="1195071" y="531944"/>
            <a:ext cx="6934954" cy="523220"/>
          </a:xfrm>
          <a:prstGeom prst="rect">
            <a:avLst/>
          </a:prstGeom>
        </p:spPr>
        <p:txBody>
          <a:bodyPr wrap="square">
            <a:spAutoFit/>
          </a:bodyPr>
          <a:lstStyle/>
          <a:p>
            <a:pPr algn="just"/>
            <a:r>
              <a:rPr lang="en-US" sz="2800" b="1" dirty="0">
                <a:solidFill>
                  <a:srgbClr val="C00000"/>
                </a:solidFill>
                <a:latin typeface="Times New Roman" panose="02020603050405020304" pitchFamily="18" charset="0"/>
                <a:cs typeface="Times New Roman" panose="02020603050405020304" pitchFamily="18" charset="0"/>
              </a:rPr>
              <a:t>QUANTUM FREE ELECTRON THEORY</a:t>
            </a:r>
          </a:p>
        </p:txBody>
      </p:sp>
      <p:pic>
        <p:nvPicPr>
          <p:cNvPr id="2051" name="Picture 3"/>
          <p:cNvPicPr>
            <a:picLocks noChangeAspect="1" noChangeArrowheads="1"/>
          </p:cNvPicPr>
          <p:nvPr/>
        </p:nvPicPr>
        <p:blipFill>
          <a:blip r:embed="rId4"/>
          <a:srcRect l="769"/>
          <a:stretch>
            <a:fillRect/>
          </a:stretch>
        </p:blipFill>
        <p:spPr bwMode="auto">
          <a:xfrm>
            <a:off x="3573194" y="4878852"/>
            <a:ext cx="5217356" cy="1714500"/>
          </a:xfrm>
          <a:prstGeom prst="rect">
            <a:avLst/>
          </a:prstGeom>
          <a:noFill/>
          <a:ln w="9525">
            <a:noFill/>
            <a:miter lim="800000"/>
            <a:headEnd/>
            <a:tailEnd/>
          </a:ln>
          <a:effectLst/>
        </p:spPr>
      </p:pic>
    </p:spTree>
    <p:extLst>
      <p:ext uri="{BB962C8B-B14F-4D97-AF65-F5344CB8AC3E}">
        <p14:creationId xmlns:p14="http://schemas.microsoft.com/office/powerpoint/2010/main" val="23560185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2494</TotalTime>
  <Words>992</Words>
  <Application>Microsoft Office PowerPoint</Application>
  <PresentationFormat>On-screen Show (4:3)</PresentationFormat>
  <Paragraphs>137</Paragraphs>
  <Slides>20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Narrow</vt:lpstr>
      <vt:lpstr>Bookman Old Style</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annie sujatha</cp:lastModifiedBy>
  <cp:revision>89</cp:revision>
  <dcterms:created xsi:type="dcterms:W3CDTF">2020-06-11T07:36:12Z</dcterms:created>
  <dcterms:modified xsi:type="dcterms:W3CDTF">2022-03-11T05:56:19Z</dcterms:modified>
</cp:coreProperties>
</file>